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sldIdLst>
    <p:sldId id="296" r:id="rId3"/>
    <p:sldId id="335" r:id="rId4"/>
    <p:sldId id="338" r:id="rId5"/>
    <p:sldId id="344" r:id="rId6"/>
    <p:sldId id="353" r:id="rId7"/>
    <p:sldId id="352" r:id="rId8"/>
    <p:sldId id="341" r:id="rId9"/>
    <p:sldId id="343" r:id="rId10"/>
    <p:sldId id="339" r:id="rId11"/>
    <p:sldId id="342" r:id="rId12"/>
    <p:sldId id="337" r:id="rId13"/>
    <p:sldId id="346" r:id="rId14"/>
    <p:sldId id="347" r:id="rId15"/>
    <p:sldId id="351" r:id="rId16"/>
    <p:sldId id="336" r:id="rId17"/>
    <p:sldId id="349" r:id="rId18"/>
    <p:sldId id="348" r:id="rId19"/>
    <p:sldId id="345" r:id="rId20"/>
    <p:sldId id="350" r:id="rId21"/>
    <p:sldId id="29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1B9C05-3118-8956-D73E-B132AEA478D5}" name="GÜLŞAH DEMİR DÜLGER" initials="GDD" userId="GÜLŞAH DEMİR DÜLG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FEF"/>
    <a:srgbClr val="CF791F"/>
    <a:srgbClr val="BF7530"/>
    <a:srgbClr val="EEF3F5"/>
    <a:srgbClr val="526875"/>
    <a:srgbClr val="C5DAEB"/>
    <a:srgbClr val="D9DADC"/>
    <a:srgbClr val="EFDEC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81" autoAdjust="0"/>
  </p:normalViewPr>
  <p:slideViewPr>
    <p:cSldViewPr snapToGrid="0">
      <p:cViewPr>
        <p:scale>
          <a:sx n="100" d="100"/>
          <a:sy n="100" d="100"/>
        </p:scale>
        <p:origin x="99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EEC0-2035-47F0-BADA-5053971C0398}" type="datetimeFigureOut">
              <a:rPr lang="tr-TR" smtClean="0"/>
              <a:t>4.03.2026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0DE9-272A-454F-8469-7B38432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9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90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11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35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2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81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43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37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02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015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73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1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070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bcc8f9ecc_0_442:notes"/>
          <p:cNvSpPr txBox="1">
            <a:spLocks noGrp="1"/>
          </p:cNvSpPr>
          <p:nvPr>
            <p:ph type="body" idx="1"/>
          </p:nvPr>
        </p:nvSpPr>
        <p:spPr>
          <a:xfrm>
            <a:off x="685801" y="4777195"/>
            <a:ext cx="5486360" cy="390867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lang="tr-TR" dirty="0"/>
          </a:p>
        </p:txBody>
      </p:sp>
      <p:sp>
        <p:nvSpPr>
          <p:cNvPr id="399" name="Google Shape;399;g8bcc8f9ecc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91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8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78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21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95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9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24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spcFirstLastPara="1" wrap="square" lIns="91738" tIns="45856" rIns="91738" bIns="458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60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Başlık Slaydı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296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Başlık Slaydı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7614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>
  <p:cSld name="Başlık ve İçeri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675166" y="6464439"/>
            <a:ext cx="390904" cy="2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100" b="1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Roboto"/>
              <a:buNone/>
              <a:defRPr sz="2800" b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5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D3CF"/>
            </a:gs>
            <a:gs pos="100000">
              <a:srgbClr val="B5C7C1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3228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0992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D3CF"/>
            </a:gs>
            <a:gs pos="100000">
              <a:srgbClr val="B5C7C1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3228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226071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4158411" y="5849106"/>
            <a:ext cx="3875178" cy="400110"/>
            <a:chOff x="4159818" y="4448510"/>
            <a:chExt cx="3875178" cy="400110"/>
          </a:xfrm>
        </p:grpSpPr>
        <p:cxnSp>
          <p:nvCxnSpPr>
            <p:cNvPr id="32" name="Google Shape;32;p4"/>
            <p:cNvCxnSpPr/>
            <p:nvPr/>
          </p:nvCxnSpPr>
          <p:spPr>
            <a:xfrm>
              <a:off x="7238436" y="4658460"/>
              <a:ext cx="79656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4159818" y="4658460"/>
              <a:ext cx="79656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" name="Google Shape;34;p4"/>
            <p:cNvSpPr txBox="1"/>
            <p:nvPr/>
          </p:nvSpPr>
          <p:spPr>
            <a:xfrm>
              <a:off x="4949328" y="4448510"/>
              <a:ext cx="22779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tr-TR" b="1" kern="0" dirty="0">
                  <a:solidFill>
                    <a:srgbClr val="FFFFFF"/>
                  </a:solidFill>
                  <a:latin typeface="Bahnschrift SemiBold" panose="020B0502040204020203" pitchFamily="34" charset="0"/>
                  <a:ea typeface="Roboto"/>
                  <a:cs typeface="Roboto"/>
                  <a:sym typeface="Roboto"/>
                </a:rPr>
                <a:t>4 Mart 2026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/>
          <p:nvPr/>
        </p:nvSpPr>
        <p:spPr>
          <a:xfrm>
            <a:off x="5272563" y="6560614"/>
            <a:ext cx="16468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www.kosgeb.gov.tr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11" y="466433"/>
            <a:ext cx="4786889" cy="11801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0" y="179945"/>
            <a:ext cx="3116757" cy="175317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572149" y="2939003"/>
            <a:ext cx="952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48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İSTİHDAMI KORUMA DESTEK PROGRAMI</a:t>
            </a:r>
          </a:p>
          <a:p>
            <a:pPr lvl="1" algn="ctr"/>
            <a:endParaRPr lang="tr-TR" sz="24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8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0FCBE2-752F-D003-3F04-2C8939F972E1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394E92-7F5B-22DA-B2BD-9AA1B1E247B6}"/>
              </a:ext>
            </a:extLst>
          </p:cNvPr>
          <p:cNvSpPr txBox="1"/>
          <p:nvPr/>
        </p:nvSpPr>
        <p:spPr>
          <a:xfrm>
            <a:off x="3288647" y="190327"/>
            <a:ext cx="673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«İSTİHDAMI KORUMAK» NE DEMEK?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98F7AF-F991-19EE-6607-11D97E43C4B0}"/>
              </a:ext>
            </a:extLst>
          </p:cNvPr>
          <p:cNvSpPr/>
          <p:nvPr/>
        </p:nvSpPr>
        <p:spPr>
          <a:xfrm>
            <a:off x="376519" y="941025"/>
            <a:ext cx="11654118" cy="5824336"/>
          </a:xfrm>
          <a:prstGeom prst="roundRect">
            <a:avLst/>
          </a:prstGeom>
          <a:solidFill>
            <a:srgbClr val="EFEFEF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1F4E79"/>
              </a:solidFill>
            </a:endParaRPr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id="{A1BA560A-A686-1907-6CC7-B8A36F46DB2B}"/>
              </a:ext>
            </a:extLst>
          </p:cNvPr>
          <p:cNvGrpSpPr/>
          <p:nvPr/>
        </p:nvGrpSpPr>
        <p:grpSpPr>
          <a:xfrm>
            <a:off x="1918447" y="1126052"/>
            <a:ext cx="8603832" cy="3847776"/>
            <a:chOff x="1918447" y="1126052"/>
            <a:chExt cx="8603832" cy="3847776"/>
          </a:xfrm>
        </p:grpSpPr>
        <p:cxnSp>
          <p:nvCxnSpPr>
            <p:cNvPr id="8" name="Düz Bağlayıcı 7">
              <a:extLst>
                <a:ext uri="{FF2B5EF4-FFF2-40B4-BE49-F238E27FC236}">
                  <a16:creationId xmlns:a16="http://schemas.microsoft.com/office/drawing/2014/main" id="{DB88E22E-9AB2-B733-10FF-4BB1A007AE07}"/>
                </a:ext>
              </a:extLst>
            </p:cNvPr>
            <p:cNvCxnSpPr/>
            <p:nvPr/>
          </p:nvCxnSpPr>
          <p:spPr>
            <a:xfrm>
              <a:off x="1918447" y="4464424"/>
              <a:ext cx="57912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8F4B3ACB-6214-F35C-6BFB-98AA7D7EE611}"/>
                </a:ext>
              </a:extLst>
            </p:cNvPr>
            <p:cNvGrpSpPr/>
            <p:nvPr/>
          </p:nvGrpSpPr>
          <p:grpSpPr>
            <a:xfrm>
              <a:off x="5468470" y="2188144"/>
              <a:ext cx="1559859" cy="2232210"/>
              <a:chOff x="2519081" y="2232214"/>
              <a:chExt cx="1559859" cy="2232210"/>
            </a:xfrm>
          </p:grpSpPr>
          <p:sp>
            <p:nvSpPr>
              <p:cNvPr id="9" name="Dikdörtgen 8">
                <a:extLst>
                  <a:ext uri="{FF2B5EF4-FFF2-40B4-BE49-F238E27FC236}">
                    <a16:creationId xmlns:a16="http://schemas.microsoft.com/office/drawing/2014/main" id="{EF9B4884-589B-9813-51E1-E007E893CFA7}"/>
                  </a:ext>
                </a:extLst>
              </p:cNvPr>
              <p:cNvSpPr/>
              <p:nvPr/>
            </p:nvSpPr>
            <p:spPr>
              <a:xfrm>
                <a:off x="2519081" y="2232214"/>
                <a:ext cx="1389529" cy="2232210"/>
              </a:xfrm>
              <a:prstGeom prst="rect">
                <a:avLst/>
              </a:prstGeom>
              <a:solidFill>
                <a:srgbClr val="526875"/>
              </a:solidFill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C4A25871-49E3-E9D6-99D6-A7F84CE2271A}"/>
                  </a:ext>
                </a:extLst>
              </p:cNvPr>
              <p:cNvSpPr txBox="1"/>
              <p:nvPr/>
            </p:nvSpPr>
            <p:spPr>
              <a:xfrm>
                <a:off x="2519081" y="2550730"/>
                <a:ext cx="15598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(Kasım 2025</a:t>
                </a:r>
              </a:p>
              <a:p>
                <a:r>
                  <a:rPr lang="tr-TR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            +</a:t>
                </a:r>
              </a:p>
              <a:p>
                <a:r>
                  <a:rPr lang="tr-TR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Aralık 2025)</a:t>
                </a:r>
              </a:p>
              <a:p>
                <a:r>
                  <a:rPr lang="tr-TR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           /2</a:t>
                </a:r>
              </a:p>
            </p:txBody>
          </p:sp>
        </p:grpSp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F0DB71C1-3FA1-B96C-C2B8-8CFAB5482EFA}"/>
                </a:ext>
              </a:extLst>
            </p:cNvPr>
            <p:cNvGrpSpPr/>
            <p:nvPr/>
          </p:nvGrpSpPr>
          <p:grpSpPr>
            <a:xfrm>
              <a:off x="4205324" y="2863202"/>
              <a:ext cx="1147484" cy="918209"/>
              <a:chOff x="4078940" y="2832847"/>
              <a:chExt cx="1147484" cy="918209"/>
            </a:xfrm>
          </p:grpSpPr>
          <p:sp>
            <p:nvSpPr>
              <p:cNvPr id="11" name="Ok: Sağ 10">
                <a:extLst>
                  <a:ext uri="{FF2B5EF4-FFF2-40B4-BE49-F238E27FC236}">
                    <a16:creationId xmlns:a16="http://schemas.microsoft.com/office/drawing/2014/main" id="{CE7BD35A-DAA0-62A9-1987-3DFAE9B6E51E}"/>
                  </a:ext>
                </a:extLst>
              </p:cNvPr>
              <p:cNvSpPr/>
              <p:nvPr/>
            </p:nvSpPr>
            <p:spPr>
              <a:xfrm>
                <a:off x="4078940" y="2832847"/>
                <a:ext cx="1147484" cy="918209"/>
              </a:xfrm>
              <a:prstGeom prst="rightArrow">
                <a:avLst/>
              </a:prstGeom>
              <a:solidFill>
                <a:srgbClr val="CF791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Resim 16" descr="metin, portakal, turuncu, yazı tipi, tasarım içeren bir resim&#10;&#10;Yapay zeka tarafından oluşturulan içerik yanlış olabilir.">
                <a:extLst>
                  <a:ext uri="{FF2B5EF4-FFF2-40B4-BE49-F238E27FC236}">
                    <a16:creationId xmlns:a16="http://schemas.microsoft.com/office/drawing/2014/main" id="{9559F7C2-9377-437D-5A2A-41C306E1C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414" y="3084966"/>
                <a:ext cx="442021" cy="377856"/>
              </a:xfrm>
              <a:prstGeom prst="rect">
                <a:avLst/>
              </a:prstGeom>
            </p:spPr>
          </p:pic>
        </p:grp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1D793948-A683-AA89-20B4-DF0399D3A54E}"/>
                </a:ext>
              </a:extLst>
            </p:cNvPr>
            <p:cNvSpPr/>
            <p:nvPr/>
          </p:nvSpPr>
          <p:spPr>
            <a:xfrm>
              <a:off x="2432537" y="1126052"/>
              <a:ext cx="1559859" cy="332598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E81C6E5-51BD-A20A-644C-B9E20C87115F}"/>
                </a:ext>
              </a:extLst>
            </p:cNvPr>
            <p:cNvSpPr txBox="1"/>
            <p:nvPr/>
          </p:nvSpPr>
          <p:spPr>
            <a:xfrm>
              <a:off x="2564900" y="2633486"/>
              <a:ext cx="1559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Aptos" panose="020B0004020202020204" pitchFamily="34" charset="0"/>
                </a:rPr>
                <a:t>2026 Aylık Prim Gün Sayısı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805C2D7E-9BC7-D1AE-D8C7-206E55E5267C}"/>
                </a:ext>
              </a:extLst>
            </p:cNvPr>
            <p:cNvSpPr txBox="1"/>
            <p:nvPr/>
          </p:nvSpPr>
          <p:spPr>
            <a:xfrm>
              <a:off x="2644885" y="4519177"/>
              <a:ext cx="908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Hedef</a:t>
              </a:r>
            </a:p>
          </p:txBody>
        </p:sp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465BB120-A8D4-2E30-98DA-699CFD532764}"/>
                </a:ext>
              </a:extLst>
            </p:cNvPr>
            <p:cNvSpPr txBox="1"/>
            <p:nvPr/>
          </p:nvSpPr>
          <p:spPr>
            <a:xfrm>
              <a:off x="5503461" y="4573718"/>
              <a:ext cx="1319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Referans</a:t>
              </a:r>
            </a:p>
          </p:txBody>
        </p:sp>
        <p:sp>
          <p:nvSpPr>
            <p:cNvPr id="29" name="Açıklama Balonu: Sol Ok 28">
              <a:extLst>
                <a:ext uri="{FF2B5EF4-FFF2-40B4-BE49-F238E27FC236}">
                  <a16:creationId xmlns:a16="http://schemas.microsoft.com/office/drawing/2014/main" id="{B0D67EF3-7E00-C294-3D7D-C223521DA21E}"/>
                </a:ext>
              </a:extLst>
            </p:cNvPr>
            <p:cNvSpPr/>
            <p:nvPr/>
          </p:nvSpPr>
          <p:spPr>
            <a:xfrm>
              <a:off x="7486346" y="2122921"/>
              <a:ext cx="3026953" cy="2232210"/>
            </a:xfrm>
            <a:prstGeom prst="leftArrowCallout">
              <a:avLst>
                <a:gd name="adj1" fmla="val 25000"/>
                <a:gd name="adj2" fmla="val 25000"/>
                <a:gd name="adj3" fmla="val 34237"/>
                <a:gd name="adj4" fmla="val 64977"/>
              </a:avLst>
            </a:prstGeom>
            <a:solidFill>
              <a:srgbClr val="CF791F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CAD55A6F-54ED-41A9-C645-4A425DB16B28}"/>
                </a:ext>
              </a:extLst>
            </p:cNvPr>
            <p:cNvSpPr txBox="1"/>
            <p:nvPr/>
          </p:nvSpPr>
          <p:spPr>
            <a:xfrm>
              <a:off x="8646863" y="2500362"/>
              <a:ext cx="18754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Aptos" panose="020B0004020202020204" pitchFamily="34" charset="0"/>
                </a:rPr>
                <a:t>Destek ödemesi sadece istihdamın korunduğu aylar için yapılır.</a:t>
              </a:r>
            </a:p>
          </p:txBody>
        </p:sp>
      </p:grp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8973AE9C-2D84-0CAD-772F-F4F80568EE52}"/>
              </a:ext>
            </a:extLst>
          </p:cNvPr>
          <p:cNvSpPr txBox="1"/>
          <p:nvPr/>
        </p:nvSpPr>
        <p:spPr>
          <a:xfrm>
            <a:off x="1267597" y="4949479"/>
            <a:ext cx="10547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srgbClr val="BF753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Ödeme talep edilen aydaki aylık prim gün sayısı, 2025 Kasım-Aralık döneminin ortalama aylık prim gün sayısına eşit veya bunun üzerinde olması durumunda ilgili ayda istihdam korunmuş sayılır. 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tr-TR" sz="1600" b="1" dirty="0">
              <a:solidFill>
                <a:srgbClr val="BF753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srgbClr val="BF753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Ayrıca, 2026 başından itibaren ödeme talep edilen ay dahil dönemdeki ortalama aylık prim gün sayısının, 2025 Kasım-Aralık döneminin ortalama aylık prim gün sayısına eşit veya bunun üzerinde olması durumunda, bu dönemdeki tüm aylarda istihdam seviyesi korunmuş sayılır. </a:t>
            </a:r>
          </a:p>
          <a:p>
            <a:pPr marL="0" lvl="1" algn="just"/>
            <a:endParaRPr lang="tr-TR" sz="1600" b="1" dirty="0">
              <a:solidFill>
                <a:srgbClr val="BF753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0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0FCBE2-752F-D003-3F04-2C8939F972E1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394E92-7F5B-22DA-B2BD-9AA1B1E247B6}"/>
              </a:ext>
            </a:extLst>
          </p:cNvPr>
          <p:cNvSpPr txBox="1"/>
          <p:nvPr/>
        </p:nvSpPr>
        <p:spPr>
          <a:xfrm>
            <a:off x="3744083" y="226763"/>
            <a:ext cx="563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PERFORMANS DESTEĞİ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98F7AF-F991-19EE-6607-11D97E43C4B0}"/>
              </a:ext>
            </a:extLst>
          </p:cNvPr>
          <p:cNvSpPr/>
          <p:nvPr/>
        </p:nvSpPr>
        <p:spPr>
          <a:xfrm>
            <a:off x="351652" y="834157"/>
            <a:ext cx="11436935" cy="5797080"/>
          </a:xfrm>
          <a:prstGeom prst="roundRect">
            <a:avLst/>
          </a:prstGeom>
          <a:solidFill>
            <a:srgbClr val="EEF3F5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1F4E79"/>
              </a:solidFill>
            </a:endParaRPr>
          </a:p>
        </p:txBody>
      </p:sp>
      <p:pic>
        <p:nvPicPr>
          <p:cNvPr id="7" name="Resim 6" descr="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B2B35F1-3E9D-BEC0-1945-4000161BB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83" y="1797719"/>
            <a:ext cx="7302633" cy="159556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8A13D8A-AF6B-6C26-7BED-40E47B728036}"/>
              </a:ext>
            </a:extLst>
          </p:cNvPr>
          <p:cNvSpPr txBox="1"/>
          <p:nvPr/>
        </p:nvSpPr>
        <p:spPr>
          <a:xfrm>
            <a:off x="1229522" y="3395122"/>
            <a:ext cx="1008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Program kapsamında aylık, 30 prim gün için 3.500 TL performans desteği sağlanır.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0" name="Resim 9" descr="metin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9882B2A-82FD-5FD1-47D8-DAEC64D76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4" y="3760233"/>
            <a:ext cx="4638965" cy="195166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8B255DF-BBE5-8B2B-787C-7C71F1E10638}"/>
              </a:ext>
            </a:extLst>
          </p:cNvPr>
          <p:cNvSpPr txBox="1"/>
          <p:nvPr/>
        </p:nvSpPr>
        <p:spPr>
          <a:xfrm>
            <a:off x="1006626" y="5596376"/>
            <a:ext cx="1099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Performans desteğinden yararlanan işletmeler program kapsamında protokol imzalanan finansal kuruluşlardan kredi kullanabilir ancak finansman desteğinden yararlanamaz.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3FA4CD4-2CD2-F716-A258-2587C35F3AB0}"/>
              </a:ext>
            </a:extLst>
          </p:cNvPr>
          <p:cNvSpPr txBox="1"/>
          <p:nvPr/>
        </p:nvSpPr>
        <p:spPr>
          <a:xfrm>
            <a:off x="1095628" y="1054064"/>
            <a:ext cx="1000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Performans desteğinden, NACE Kodu 13, 14 , 15, 31 ve 32.99.02 olan KOBİ’ler ve büyük işletmeler faydalanabilir. 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7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98F7AF-F991-19EE-6607-11D97E43C4B0}"/>
              </a:ext>
            </a:extLst>
          </p:cNvPr>
          <p:cNvSpPr/>
          <p:nvPr/>
        </p:nvSpPr>
        <p:spPr>
          <a:xfrm>
            <a:off x="428158" y="905824"/>
            <a:ext cx="11436935" cy="5546047"/>
          </a:xfrm>
          <a:prstGeom prst="roundRect">
            <a:avLst/>
          </a:prstGeom>
          <a:solidFill>
            <a:srgbClr val="EEF3F5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1F4E79"/>
              </a:solidFill>
            </a:endParaRPr>
          </a:p>
        </p:txBody>
      </p:sp>
      <p:sp>
        <p:nvSpPr>
          <p:cNvPr id="27" name="Açıklama Balonu: Aşağı Ok 26">
            <a:extLst>
              <a:ext uri="{FF2B5EF4-FFF2-40B4-BE49-F238E27FC236}">
                <a16:creationId xmlns:a16="http://schemas.microsoft.com/office/drawing/2014/main" id="{32CF319B-1E06-0065-BE5B-2A61A40E73E3}"/>
              </a:ext>
            </a:extLst>
          </p:cNvPr>
          <p:cNvSpPr/>
          <p:nvPr/>
        </p:nvSpPr>
        <p:spPr>
          <a:xfrm>
            <a:off x="3099336" y="1911927"/>
            <a:ext cx="5425828" cy="1015351"/>
          </a:xfrm>
          <a:prstGeom prst="downArrowCallout">
            <a:avLst/>
          </a:prstGeom>
          <a:solidFill>
            <a:srgbClr val="EEF3F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0FCBE2-752F-D003-3F04-2C8939F972E1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394E92-7F5B-22DA-B2BD-9AA1B1E247B6}"/>
              </a:ext>
            </a:extLst>
          </p:cNvPr>
          <p:cNvSpPr txBox="1"/>
          <p:nvPr/>
        </p:nvSpPr>
        <p:spPr>
          <a:xfrm>
            <a:off x="3744083" y="226763"/>
            <a:ext cx="563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PERFORMANS DESTEĞİ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C6B29DA-7244-A937-A494-CEF03E6227C0}"/>
              </a:ext>
            </a:extLst>
          </p:cNvPr>
          <p:cNvGrpSpPr/>
          <p:nvPr/>
        </p:nvGrpSpPr>
        <p:grpSpPr>
          <a:xfrm>
            <a:off x="2605566" y="1168882"/>
            <a:ext cx="6090199" cy="593668"/>
            <a:chOff x="2040790" y="996586"/>
            <a:chExt cx="6090199" cy="593668"/>
          </a:xfrm>
        </p:grpSpPr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52AAF4D2-A569-F31E-49DB-6A87EBEC444E}"/>
                </a:ext>
              </a:extLst>
            </p:cNvPr>
            <p:cNvSpPr/>
            <p:nvPr/>
          </p:nvSpPr>
          <p:spPr>
            <a:xfrm>
              <a:off x="2393577" y="996586"/>
              <a:ext cx="5737412" cy="59366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070868B0-E944-124E-9732-13B1A6DF6008}"/>
                </a:ext>
              </a:extLst>
            </p:cNvPr>
            <p:cNvSpPr txBox="1"/>
            <p:nvPr/>
          </p:nvSpPr>
          <p:spPr>
            <a:xfrm>
              <a:off x="2040790" y="1087992"/>
              <a:ext cx="60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tr-TR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PERFORMANS DESTEĞİ HESAPLAMASI</a:t>
              </a:r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C334458A-D35F-D03A-8FCC-8FFD9DC756C7}"/>
              </a:ext>
            </a:extLst>
          </p:cNvPr>
          <p:cNvGrpSpPr/>
          <p:nvPr/>
        </p:nvGrpSpPr>
        <p:grpSpPr>
          <a:xfrm>
            <a:off x="3173506" y="3210728"/>
            <a:ext cx="5522259" cy="1911146"/>
            <a:chOff x="2868706" y="2147896"/>
            <a:chExt cx="5522259" cy="1911146"/>
          </a:xfrm>
        </p:grpSpPr>
        <p:sp>
          <p:nvSpPr>
            <p:cNvPr id="17" name="Çift Köşeli Ayraç 16">
              <a:extLst>
                <a:ext uri="{FF2B5EF4-FFF2-40B4-BE49-F238E27FC236}">
                  <a16:creationId xmlns:a16="http://schemas.microsoft.com/office/drawing/2014/main" id="{22A36729-FB0C-DA35-F223-D10664E81D4C}"/>
                </a:ext>
              </a:extLst>
            </p:cNvPr>
            <p:cNvSpPr/>
            <p:nvPr/>
          </p:nvSpPr>
          <p:spPr>
            <a:xfrm>
              <a:off x="2868706" y="2152611"/>
              <a:ext cx="5522259" cy="1906431"/>
            </a:xfrm>
            <a:prstGeom prst="bracketPair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1FFF1C9A-2BA5-04C7-07D7-ADEA684AD326}"/>
                </a:ext>
              </a:extLst>
            </p:cNvPr>
            <p:cNvSpPr txBox="1"/>
            <p:nvPr/>
          </p:nvSpPr>
          <p:spPr>
            <a:xfrm>
              <a:off x="3193097" y="2147896"/>
              <a:ext cx="25491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</a:rPr>
                <a:t>2025 yılı  Kasım ve Aralık ayı ortalama prim gün sayısı </a:t>
              </a:r>
            </a:p>
          </p:txBody>
        </p:sp>
        <p:cxnSp>
          <p:nvCxnSpPr>
            <p:cNvPr id="20" name="Düz Bağlayıcı 19">
              <a:extLst>
                <a:ext uri="{FF2B5EF4-FFF2-40B4-BE49-F238E27FC236}">
                  <a16:creationId xmlns:a16="http://schemas.microsoft.com/office/drawing/2014/main" id="{5FBD0E60-6599-7F4F-7B3A-3A41C2CE163E}"/>
                </a:ext>
              </a:extLst>
            </p:cNvPr>
            <p:cNvCxnSpPr/>
            <p:nvPr/>
          </p:nvCxnSpPr>
          <p:spPr>
            <a:xfrm>
              <a:off x="3149513" y="3086032"/>
              <a:ext cx="269231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CC3ED92E-1C5D-6AA4-CE94-2EB26259FB90}"/>
                </a:ext>
              </a:extLst>
            </p:cNvPr>
            <p:cNvSpPr txBox="1"/>
            <p:nvPr/>
          </p:nvSpPr>
          <p:spPr>
            <a:xfrm>
              <a:off x="3193097" y="3105827"/>
              <a:ext cx="2549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accent1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B2A325C3-56C7-344F-1007-99DA9EA33005}"/>
                </a:ext>
              </a:extLst>
            </p:cNvPr>
            <p:cNvSpPr txBox="1"/>
            <p:nvPr/>
          </p:nvSpPr>
          <p:spPr>
            <a:xfrm>
              <a:off x="5892660" y="2782662"/>
              <a:ext cx="547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accent1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D3C77946-8C69-A953-0678-1521292A4C3E}"/>
                </a:ext>
              </a:extLst>
            </p:cNvPr>
            <p:cNvSpPr txBox="1"/>
            <p:nvPr/>
          </p:nvSpPr>
          <p:spPr>
            <a:xfrm>
              <a:off x="6439771" y="2824422"/>
              <a:ext cx="1681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CF791F"/>
                  </a:solidFill>
                </a:rPr>
                <a:t>3.500 TL </a:t>
              </a:r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CE59B0E-4CE0-90B1-0215-F00D3FCD2038}"/>
              </a:ext>
            </a:extLst>
          </p:cNvPr>
          <p:cNvSpPr txBox="1"/>
          <p:nvPr/>
        </p:nvSpPr>
        <p:spPr>
          <a:xfrm>
            <a:off x="3875890" y="2050823"/>
            <a:ext cx="42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İstihdamın korunduğu her ay için; </a:t>
            </a:r>
          </a:p>
        </p:txBody>
      </p:sp>
    </p:spTree>
    <p:extLst>
      <p:ext uri="{BB962C8B-B14F-4D97-AF65-F5344CB8AC3E}">
        <p14:creationId xmlns:p14="http://schemas.microsoft.com/office/powerpoint/2010/main" val="66168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0FCBE2-752F-D003-3F04-2C8939F972E1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394E92-7F5B-22DA-B2BD-9AA1B1E247B6}"/>
              </a:ext>
            </a:extLst>
          </p:cNvPr>
          <p:cNvSpPr txBox="1"/>
          <p:nvPr/>
        </p:nvSpPr>
        <p:spPr>
          <a:xfrm>
            <a:off x="3744083" y="226763"/>
            <a:ext cx="563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FİNANSMAN DESTEĞİ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98F7AF-F991-19EE-6607-11D97E43C4B0}"/>
              </a:ext>
            </a:extLst>
          </p:cNvPr>
          <p:cNvSpPr/>
          <p:nvPr/>
        </p:nvSpPr>
        <p:spPr>
          <a:xfrm>
            <a:off x="147350" y="1111545"/>
            <a:ext cx="11436935" cy="5352008"/>
          </a:xfrm>
          <a:prstGeom prst="roundRect">
            <a:avLst/>
          </a:prstGeom>
          <a:solidFill>
            <a:srgbClr val="EEF3F5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1F4E79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D45C4B2-6846-AF95-C42B-99FE4E8F27F5}"/>
              </a:ext>
            </a:extLst>
          </p:cNvPr>
          <p:cNvSpPr txBox="1"/>
          <p:nvPr/>
        </p:nvSpPr>
        <p:spPr>
          <a:xfrm>
            <a:off x="1036401" y="5231130"/>
            <a:ext cx="1015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endParaRPr lang="tr-TR" sz="1600" b="1" dirty="0">
              <a:solidFill>
                <a:srgbClr val="BF753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lvl="1" algn="just"/>
            <a:r>
              <a:rPr lang="tr-TR" sz="1600" b="1" dirty="0">
                <a:solidFill>
                  <a:srgbClr val="BF7530"/>
                </a:solidFill>
                <a:latin typeface="Aptos" panose="020B0004020202020204" pitchFamily="34" charset="0"/>
              </a:rPr>
              <a:t>Daha önce ödeme talep edilerek destek alınan aylara ilişkin prim gün sayıları sonraki taleplerde ortalamaya dahil edilmez.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C6B29DA-7244-A937-A494-CEF03E6227C0}"/>
              </a:ext>
            </a:extLst>
          </p:cNvPr>
          <p:cNvGrpSpPr/>
          <p:nvPr/>
        </p:nvGrpSpPr>
        <p:grpSpPr>
          <a:xfrm>
            <a:off x="2820719" y="1274340"/>
            <a:ext cx="6090199" cy="593668"/>
            <a:chOff x="2040790" y="996586"/>
            <a:chExt cx="6090199" cy="593668"/>
          </a:xfrm>
        </p:grpSpPr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52AAF4D2-A569-F31E-49DB-6A87EBEC444E}"/>
                </a:ext>
              </a:extLst>
            </p:cNvPr>
            <p:cNvSpPr/>
            <p:nvPr/>
          </p:nvSpPr>
          <p:spPr>
            <a:xfrm>
              <a:off x="2393577" y="996586"/>
              <a:ext cx="5737412" cy="59366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070868B0-E944-124E-9732-13B1A6DF6008}"/>
                </a:ext>
              </a:extLst>
            </p:cNvPr>
            <p:cNvSpPr txBox="1"/>
            <p:nvPr/>
          </p:nvSpPr>
          <p:spPr>
            <a:xfrm>
              <a:off x="2040790" y="1087992"/>
              <a:ext cx="60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tr-TR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FİNANSMAN DESTEĞİ HESAPLAMASI</a:t>
              </a:r>
            </a:p>
          </p:txBody>
        </p:sp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A8B8A40F-20DA-7215-4CF8-04A1116906CB}"/>
              </a:ext>
            </a:extLst>
          </p:cNvPr>
          <p:cNvSpPr txBox="1"/>
          <p:nvPr/>
        </p:nvSpPr>
        <p:spPr>
          <a:xfrm>
            <a:off x="885464" y="1939037"/>
            <a:ext cx="10157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BF7530"/>
                </a:solidFill>
                <a:latin typeface="Aptos" panose="020B0004020202020204" pitchFamily="34" charset="0"/>
              </a:rPr>
              <a:t>İstihdamın korunması şartı ile; </a:t>
            </a:r>
          </a:p>
          <a:p>
            <a:endParaRPr lang="tr-TR" sz="1600" b="1" dirty="0">
              <a:solidFill>
                <a:srgbClr val="BF7530"/>
              </a:solidFill>
              <a:latin typeface="Aptos" panose="020B0004020202020204" pitchFamily="34" charset="0"/>
            </a:endParaRPr>
          </a:p>
          <a:p>
            <a:r>
              <a:rPr lang="tr-TR" sz="1600" b="1" dirty="0">
                <a:solidFill>
                  <a:srgbClr val="BF7530"/>
                </a:solidFill>
                <a:latin typeface="Aptos" panose="020B0004020202020204" pitchFamily="34" charset="0"/>
              </a:rPr>
              <a:t>Hesaplama; «Destek Hesaplama Tablosu» baz alınarak yapılır. </a:t>
            </a:r>
          </a:p>
          <a:p>
            <a:endParaRPr lang="tr-TR" sz="1600" b="1" dirty="0">
              <a:solidFill>
                <a:srgbClr val="BF7530"/>
              </a:solidFill>
              <a:latin typeface="Aptos" panose="020B0004020202020204" pitchFamily="34" charset="0"/>
            </a:endParaRPr>
          </a:p>
          <a:p>
            <a:r>
              <a:rPr lang="tr-TR" sz="1600" b="1" dirty="0">
                <a:solidFill>
                  <a:srgbClr val="BF7530"/>
                </a:solidFill>
                <a:latin typeface="Aptos" panose="020B0004020202020204" pitchFamily="34" charset="0"/>
              </a:rPr>
              <a:t>İstihdamın korunduğu her ay için toplam destek tutarının 1/12’si tutarında destek ödemesi yapılır.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0AFE216-88B0-C92B-A610-20D2B757D312}"/>
              </a:ext>
            </a:extLst>
          </p:cNvPr>
          <p:cNvSpPr txBox="1"/>
          <p:nvPr/>
        </p:nvSpPr>
        <p:spPr>
          <a:xfrm>
            <a:off x="5839909" y="3400992"/>
            <a:ext cx="53156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Örneğin ; İstihdamın korunması şartı ile; </a:t>
            </a:r>
          </a:p>
          <a:p>
            <a:endParaRPr lang="tr-TR" sz="16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Toplam 10.000.000,00 TL kredi kullanılmış olsun;</a:t>
            </a:r>
          </a:p>
          <a:p>
            <a:endParaRPr lang="tr-TR" sz="16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Aylık finansman desteği tutarı : </a:t>
            </a:r>
          </a:p>
          <a:p>
            <a:endParaRPr lang="tr-TR" sz="16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1.843.423,05 /12 =  153.618,59 TL </a:t>
            </a: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olacaktır.</a:t>
            </a:r>
          </a:p>
        </p:txBody>
      </p:sp>
      <p:pic>
        <p:nvPicPr>
          <p:cNvPr id="16" name="Resim 15" descr="metin, ekran görüntüsü, yazı tipi, sayı, numar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735A2A5-1222-F314-CEFF-424C1B46E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4" y="3391660"/>
            <a:ext cx="479816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30924A-692E-A047-32F8-B4525982D87B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F6BCCE-1835-F8A2-86D9-A116F84C5555}"/>
              </a:ext>
            </a:extLst>
          </p:cNvPr>
          <p:cNvSpPr txBox="1"/>
          <p:nvPr/>
        </p:nvSpPr>
        <p:spPr>
          <a:xfrm>
            <a:off x="3744083" y="226763"/>
            <a:ext cx="563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FİNANSMAN DESTEĞİ İLE İLGİLİ ÖNEMLİ HUSUSLAR</a:t>
            </a: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id="{EAE04A04-B39D-9F95-2569-68FDFBD14BC1}"/>
              </a:ext>
            </a:extLst>
          </p:cNvPr>
          <p:cNvGrpSpPr/>
          <p:nvPr/>
        </p:nvGrpSpPr>
        <p:grpSpPr>
          <a:xfrm>
            <a:off x="6703214" y="1311933"/>
            <a:ext cx="4619210" cy="2378892"/>
            <a:chOff x="3924770" y="4017205"/>
            <a:chExt cx="4470228" cy="2079508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238791C4-4E0C-A5FF-0EBC-6B805AF7E2EB}"/>
                </a:ext>
              </a:extLst>
            </p:cNvPr>
            <p:cNvGrpSpPr/>
            <p:nvPr/>
          </p:nvGrpSpPr>
          <p:grpSpPr>
            <a:xfrm>
              <a:off x="3924770" y="4017205"/>
              <a:ext cx="4470227" cy="2079508"/>
              <a:chOff x="6872023" y="3773784"/>
              <a:chExt cx="4470227" cy="2079508"/>
            </a:xfrm>
          </p:grpSpPr>
          <p:sp>
            <p:nvSpPr>
              <p:cNvPr id="17" name="Dikdörtgen: Köşeleri Yuvarlatılmış 16">
                <a:extLst>
                  <a:ext uri="{FF2B5EF4-FFF2-40B4-BE49-F238E27FC236}">
                    <a16:creationId xmlns:a16="http://schemas.microsoft.com/office/drawing/2014/main" id="{58CDAA27-A439-587D-4A8C-EB155615D7FA}"/>
                  </a:ext>
                </a:extLst>
              </p:cNvPr>
              <p:cNvSpPr/>
              <p:nvPr/>
            </p:nvSpPr>
            <p:spPr>
              <a:xfrm>
                <a:off x="6872023" y="3773784"/>
                <a:ext cx="4470227" cy="2079508"/>
              </a:xfrm>
              <a:prstGeom prst="roundRect">
                <a:avLst/>
              </a:prstGeom>
              <a:solidFill>
                <a:srgbClr val="EFDEC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rgbClr val="1F4E79"/>
                  </a:solidFill>
                </a:endParaRPr>
              </a:p>
            </p:txBody>
          </p:sp>
          <p:pic>
            <p:nvPicPr>
              <p:cNvPr id="22" name="Resim 21">
                <a:extLst>
                  <a:ext uri="{FF2B5EF4-FFF2-40B4-BE49-F238E27FC236}">
                    <a16:creationId xmlns:a16="http://schemas.microsoft.com/office/drawing/2014/main" id="{143EA9B4-40EF-C6B5-987D-DDA9402F5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398" y="3950679"/>
                <a:ext cx="1050356" cy="884946"/>
              </a:xfrm>
              <a:prstGeom prst="rect">
                <a:avLst/>
              </a:prstGeom>
            </p:spPr>
          </p:pic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5948845E-DBF2-4727-D2FE-381EC3852C20}"/>
                  </a:ext>
                </a:extLst>
              </p:cNvPr>
              <p:cNvSpPr txBox="1"/>
              <p:nvPr/>
            </p:nvSpPr>
            <p:spPr>
              <a:xfrm>
                <a:off x="8274426" y="3878157"/>
                <a:ext cx="3067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endPara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38399563-2F5B-C6ED-183D-054D9E91B2C2}"/>
                </a:ext>
              </a:extLst>
            </p:cNvPr>
            <p:cNvSpPr txBox="1"/>
            <p:nvPr/>
          </p:nvSpPr>
          <p:spPr>
            <a:xfrm>
              <a:off x="5310722" y="4179796"/>
              <a:ext cx="30842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Finansman desteği kapsamında kullanılan kredinin erken kapatılması durumunda kapatılan tutara denk gelen taksitler için destek ödemesi yapılmaz.</a:t>
              </a: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1893B0D3-35FF-A6D7-C157-19E1DEF4FE4E}"/>
              </a:ext>
            </a:extLst>
          </p:cNvPr>
          <p:cNvGrpSpPr/>
          <p:nvPr/>
        </p:nvGrpSpPr>
        <p:grpSpPr>
          <a:xfrm>
            <a:off x="1372867" y="1395249"/>
            <a:ext cx="4470227" cy="2378892"/>
            <a:chOff x="1372867" y="1395249"/>
            <a:chExt cx="4470227" cy="2079508"/>
          </a:xfrm>
        </p:grpSpPr>
        <p:grpSp>
          <p:nvGrpSpPr>
            <p:cNvPr id="10" name="Grup 9">
              <a:extLst>
                <a:ext uri="{FF2B5EF4-FFF2-40B4-BE49-F238E27FC236}">
                  <a16:creationId xmlns:a16="http://schemas.microsoft.com/office/drawing/2014/main" id="{6A21D7F3-4401-B257-7498-018F0323A4C2}"/>
                </a:ext>
              </a:extLst>
            </p:cNvPr>
            <p:cNvGrpSpPr/>
            <p:nvPr/>
          </p:nvGrpSpPr>
          <p:grpSpPr>
            <a:xfrm>
              <a:off x="1372867" y="1395249"/>
              <a:ext cx="4470227" cy="2079508"/>
              <a:chOff x="1372867" y="1349492"/>
              <a:chExt cx="4470227" cy="2079508"/>
            </a:xfrm>
          </p:grpSpPr>
          <p:sp>
            <p:nvSpPr>
              <p:cNvPr id="6" name="Dikdörtgen: Köşeleri Yuvarlatılmış 5">
                <a:extLst>
                  <a:ext uri="{FF2B5EF4-FFF2-40B4-BE49-F238E27FC236}">
                    <a16:creationId xmlns:a16="http://schemas.microsoft.com/office/drawing/2014/main" id="{506387DE-7DA3-E329-66D3-99706A1DEB68}"/>
                  </a:ext>
                </a:extLst>
              </p:cNvPr>
              <p:cNvSpPr/>
              <p:nvPr/>
            </p:nvSpPr>
            <p:spPr>
              <a:xfrm>
                <a:off x="1372867" y="1349492"/>
                <a:ext cx="4470227" cy="2079508"/>
              </a:xfrm>
              <a:prstGeom prst="roundRect">
                <a:avLst/>
              </a:prstGeom>
              <a:solidFill>
                <a:srgbClr val="EFDEC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endParaRPr>
              </a:p>
              <a:p>
                <a:pPr algn="ctr"/>
                <a:endPara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ea typeface="Times New Roman" panose="02020603050405020304" pitchFamily="18" charset="0"/>
                </a:endParaRPr>
              </a:p>
              <a:p>
                <a:pPr algn="ctr"/>
                <a:endParaRPr lang="tr-TR" dirty="0">
                  <a:solidFill>
                    <a:srgbClr val="1F4E79"/>
                  </a:solidFill>
                </a:endParaRPr>
              </a:p>
            </p:txBody>
          </p:sp>
          <p:pic>
            <p:nvPicPr>
              <p:cNvPr id="8" name="Resim 7">
                <a:extLst>
                  <a:ext uri="{FF2B5EF4-FFF2-40B4-BE49-F238E27FC236}">
                    <a16:creationId xmlns:a16="http://schemas.microsoft.com/office/drawing/2014/main" id="{C159EDD2-08CD-81B1-8627-8497940A2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145" y="1499147"/>
                <a:ext cx="1209844" cy="1019317"/>
              </a:xfrm>
              <a:prstGeom prst="rect">
                <a:avLst/>
              </a:prstGeom>
            </p:spPr>
          </p:pic>
        </p:grpSp>
        <p:sp>
          <p:nvSpPr>
            <p:cNvPr id="26" name="Metin kutusu 25">
              <a:extLst>
                <a:ext uri="{FF2B5EF4-FFF2-40B4-BE49-F238E27FC236}">
                  <a16:creationId xmlns:a16="http://schemas.microsoft.com/office/drawing/2014/main" id="{03AA416B-3390-A224-1C1A-543D9CA868CF}"/>
                </a:ext>
              </a:extLst>
            </p:cNvPr>
            <p:cNvSpPr txBox="1"/>
            <p:nvPr/>
          </p:nvSpPr>
          <p:spPr>
            <a:xfrm>
              <a:off x="2666987" y="1662892"/>
              <a:ext cx="31151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Finansman desteği kapsamında kullanılan kredinin yeniden yapılandırılması  durumunda destek ödemesi yapılmaz.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39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EFBD19-7D0D-0EF1-14F9-712FC2C63C5F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CCE350-9BEB-0AC7-6CC4-CE0BEA5A2D73}"/>
              </a:ext>
            </a:extLst>
          </p:cNvPr>
          <p:cNvSpPr txBox="1"/>
          <p:nvPr/>
        </p:nvSpPr>
        <p:spPr>
          <a:xfrm>
            <a:off x="3288647" y="190327"/>
            <a:ext cx="673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SÜREÇ NASIL İLERLEYECEK?</a:t>
            </a:r>
          </a:p>
        </p:txBody>
      </p:sp>
      <p:grpSp>
        <p:nvGrpSpPr>
          <p:cNvPr id="41" name="Grup 40">
            <a:extLst>
              <a:ext uri="{FF2B5EF4-FFF2-40B4-BE49-F238E27FC236}">
                <a16:creationId xmlns:a16="http://schemas.microsoft.com/office/drawing/2014/main" id="{99E4FC4D-5348-A1A8-72D3-94B8C2469B68}"/>
              </a:ext>
            </a:extLst>
          </p:cNvPr>
          <p:cNvGrpSpPr/>
          <p:nvPr/>
        </p:nvGrpSpPr>
        <p:grpSpPr>
          <a:xfrm>
            <a:off x="190365" y="1941619"/>
            <a:ext cx="1724582" cy="2083764"/>
            <a:chOff x="525394" y="2398589"/>
            <a:chExt cx="1880521" cy="2083764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420E4D99-C758-C62F-267F-0A5435CD5AF6}"/>
                </a:ext>
              </a:extLst>
            </p:cNvPr>
            <p:cNvGrpSpPr/>
            <p:nvPr/>
          </p:nvGrpSpPr>
          <p:grpSpPr>
            <a:xfrm>
              <a:off x="525394" y="2398589"/>
              <a:ext cx="1848247" cy="2083764"/>
              <a:chOff x="878541" y="1913965"/>
              <a:chExt cx="1745046" cy="2106706"/>
            </a:xfrm>
          </p:grpSpPr>
          <p:sp>
            <p:nvSpPr>
              <p:cNvPr id="13" name="Dikdörtgen: Köşeleri Yuvarlatılmış 12">
                <a:extLst>
                  <a:ext uri="{FF2B5EF4-FFF2-40B4-BE49-F238E27FC236}">
                    <a16:creationId xmlns:a16="http://schemas.microsoft.com/office/drawing/2014/main" id="{642C2BF8-5B5E-02F8-E0A1-51A700B1F0C7}"/>
                  </a:ext>
                </a:extLst>
              </p:cNvPr>
              <p:cNvSpPr/>
              <p:nvPr/>
            </p:nvSpPr>
            <p:spPr>
              <a:xfrm>
                <a:off x="878542" y="1913965"/>
                <a:ext cx="1745045" cy="739933"/>
              </a:xfrm>
              <a:custGeom>
                <a:avLst/>
                <a:gdLst>
                  <a:gd name="connsiteX0" fmla="*/ 0 w 1739152"/>
                  <a:gd name="connsiteY0" fmla="*/ 198426 h 734040"/>
                  <a:gd name="connsiteX1" fmla="*/ 198426 w 1739152"/>
                  <a:gd name="connsiteY1" fmla="*/ 0 h 734040"/>
                  <a:gd name="connsiteX2" fmla="*/ 1540726 w 1739152"/>
                  <a:gd name="connsiteY2" fmla="*/ 0 h 734040"/>
                  <a:gd name="connsiteX3" fmla="*/ 1739152 w 1739152"/>
                  <a:gd name="connsiteY3" fmla="*/ 198426 h 734040"/>
                  <a:gd name="connsiteX4" fmla="*/ 1739152 w 1739152"/>
                  <a:gd name="connsiteY4" fmla="*/ 535614 h 734040"/>
                  <a:gd name="connsiteX5" fmla="*/ 1540726 w 1739152"/>
                  <a:gd name="connsiteY5" fmla="*/ 734040 h 734040"/>
                  <a:gd name="connsiteX6" fmla="*/ 198426 w 1739152"/>
                  <a:gd name="connsiteY6" fmla="*/ 734040 h 734040"/>
                  <a:gd name="connsiteX7" fmla="*/ 0 w 1739152"/>
                  <a:gd name="connsiteY7" fmla="*/ 535614 h 734040"/>
                  <a:gd name="connsiteX8" fmla="*/ 0 w 1739152"/>
                  <a:gd name="connsiteY8" fmla="*/ 198426 h 734040"/>
                  <a:gd name="connsiteX0" fmla="*/ 0 w 1745045"/>
                  <a:gd name="connsiteY0" fmla="*/ 198426 h 734040"/>
                  <a:gd name="connsiteX1" fmla="*/ 198426 w 1745045"/>
                  <a:gd name="connsiteY1" fmla="*/ 0 h 734040"/>
                  <a:gd name="connsiteX2" fmla="*/ 1540726 w 1745045"/>
                  <a:gd name="connsiteY2" fmla="*/ 0 h 734040"/>
                  <a:gd name="connsiteX3" fmla="*/ 1739152 w 1745045"/>
                  <a:gd name="connsiteY3" fmla="*/ 198426 h 734040"/>
                  <a:gd name="connsiteX4" fmla="*/ 1739152 w 1745045"/>
                  <a:gd name="connsiteY4" fmla="*/ 535614 h 734040"/>
                  <a:gd name="connsiteX5" fmla="*/ 1666232 w 1745045"/>
                  <a:gd name="connsiteY5" fmla="*/ 698181 h 734040"/>
                  <a:gd name="connsiteX6" fmla="*/ 198426 w 1745045"/>
                  <a:gd name="connsiteY6" fmla="*/ 734040 h 734040"/>
                  <a:gd name="connsiteX7" fmla="*/ 0 w 1745045"/>
                  <a:gd name="connsiteY7" fmla="*/ 535614 h 734040"/>
                  <a:gd name="connsiteX8" fmla="*/ 0 w 1745045"/>
                  <a:gd name="connsiteY8" fmla="*/ 198426 h 734040"/>
                  <a:gd name="connsiteX0" fmla="*/ 0 w 1745045"/>
                  <a:gd name="connsiteY0" fmla="*/ 198426 h 739933"/>
                  <a:gd name="connsiteX1" fmla="*/ 198426 w 1745045"/>
                  <a:gd name="connsiteY1" fmla="*/ 0 h 739933"/>
                  <a:gd name="connsiteX2" fmla="*/ 1540726 w 1745045"/>
                  <a:gd name="connsiteY2" fmla="*/ 0 h 739933"/>
                  <a:gd name="connsiteX3" fmla="*/ 1739152 w 1745045"/>
                  <a:gd name="connsiteY3" fmla="*/ 198426 h 739933"/>
                  <a:gd name="connsiteX4" fmla="*/ 1739152 w 1745045"/>
                  <a:gd name="connsiteY4" fmla="*/ 535614 h 739933"/>
                  <a:gd name="connsiteX5" fmla="*/ 1666232 w 1745045"/>
                  <a:gd name="connsiteY5" fmla="*/ 698181 h 739933"/>
                  <a:gd name="connsiteX6" fmla="*/ 198426 w 1745045"/>
                  <a:gd name="connsiteY6" fmla="*/ 734040 h 739933"/>
                  <a:gd name="connsiteX7" fmla="*/ 8964 w 1745045"/>
                  <a:gd name="connsiteY7" fmla="*/ 661120 h 739933"/>
                  <a:gd name="connsiteX8" fmla="*/ 0 w 1745045"/>
                  <a:gd name="connsiteY8" fmla="*/ 198426 h 7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5045" h="739933">
                    <a:moveTo>
                      <a:pt x="0" y="198426"/>
                    </a:moveTo>
                    <a:cubicBezTo>
                      <a:pt x="0" y="88838"/>
                      <a:pt x="88838" y="0"/>
                      <a:pt x="198426" y="0"/>
                    </a:cubicBezTo>
                    <a:lnTo>
                      <a:pt x="1540726" y="0"/>
                    </a:lnTo>
                    <a:cubicBezTo>
                      <a:pt x="1650314" y="0"/>
                      <a:pt x="1739152" y="88838"/>
                      <a:pt x="1739152" y="198426"/>
                    </a:cubicBezTo>
                    <a:lnTo>
                      <a:pt x="1739152" y="535614"/>
                    </a:lnTo>
                    <a:cubicBezTo>
                      <a:pt x="1739152" y="645202"/>
                      <a:pt x="1775820" y="698181"/>
                      <a:pt x="1666232" y="698181"/>
                    </a:cubicBezTo>
                    <a:cubicBezTo>
                      <a:pt x="1218799" y="698181"/>
                      <a:pt x="645859" y="734040"/>
                      <a:pt x="198426" y="734040"/>
                    </a:cubicBezTo>
                    <a:cubicBezTo>
                      <a:pt x="88838" y="734040"/>
                      <a:pt x="8964" y="770708"/>
                      <a:pt x="8964" y="661120"/>
                    </a:cubicBezTo>
                    <a:lnTo>
                      <a:pt x="0" y="1984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  <p:sp>
            <p:nvSpPr>
              <p:cNvPr id="4" name="Dikdörtgen: Köşeleri Yuvarlatılmış 3">
                <a:extLst>
                  <a:ext uri="{FF2B5EF4-FFF2-40B4-BE49-F238E27FC236}">
                    <a16:creationId xmlns:a16="http://schemas.microsoft.com/office/drawing/2014/main" id="{69371DDA-A7D1-F73C-432D-0508317F811A}"/>
                  </a:ext>
                </a:extLst>
              </p:cNvPr>
              <p:cNvSpPr/>
              <p:nvPr/>
            </p:nvSpPr>
            <p:spPr>
              <a:xfrm>
                <a:off x="878541" y="2429435"/>
                <a:ext cx="1739153" cy="1591236"/>
              </a:xfrm>
              <a:prstGeom prst="roundRect">
                <a:avLst>
                  <a:gd name="adj" fmla="val 14917"/>
                </a:avLst>
              </a:prstGeom>
              <a:solidFill>
                <a:srgbClr val="EEF3F5"/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ED241BA1-9D13-402D-CC43-F60C5D5D62D3}"/>
                </a:ext>
              </a:extLst>
            </p:cNvPr>
            <p:cNvSpPr txBox="1"/>
            <p:nvPr/>
          </p:nvSpPr>
          <p:spPr>
            <a:xfrm>
              <a:off x="616318" y="2484241"/>
              <a:ext cx="178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İŞLETME BEYANI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97791EB0-E835-988F-7D23-6772DCB1E512}"/>
                </a:ext>
              </a:extLst>
            </p:cNvPr>
            <p:cNvSpPr txBox="1"/>
            <p:nvPr/>
          </p:nvSpPr>
          <p:spPr>
            <a:xfrm>
              <a:off x="713082" y="3093991"/>
              <a:ext cx="14796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KOSGEB veri tabanı kayıt güncelleme ve işletme beyanı</a:t>
              </a:r>
            </a:p>
          </p:txBody>
        </p:sp>
      </p:grpSp>
      <p:grpSp>
        <p:nvGrpSpPr>
          <p:cNvPr id="48" name="Grup 47">
            <a:extLst>
              <a:ext uri="{FF2B5EF4-FFF2-40B4-BE49-F238E27FC236}">
                <a16:creationId xmlns:a16="http://schemas.microsoft.com/office/drawing/2014/main" id="{9D13878D-3FDA-60FF-6E31-59143AE3111B}"/>
              </a:ext>
            </a:extLst>
          </p:cNvPr>
          <p:cNvGrpSpPr/>
          <p:nvPr/>
        </p:nvGrpSpPr>
        <p:grpSpPr>
          <a:xfrm>
            <a:off x="2496228" y="1941619"/>
            <a:ext cx="1618935" cy="2106706"/>
            <a:chOff x="2887755" y="2398589"/>
            <a:chExt cx="1745046" cy="2106706"/>
          </a:xfrm>
        </p:grpSpPr>
        <p:grpSp>
          <p:nvGrpSpPr>
            <p:cNvPr id="16" name="Grup 15">
              <a:extLst>
                <a:ext uri="{FF2B5EF4-FFF2-40B4-BE49-F238E27FC236}">
                  <a16:creationId xmlns:a16="http://schemas.microsoft.com/office/drawing/2014/main" id="{ACD8F032-8993-503F-325D-5F9C0660B38C}"/>
                </a:ext>
              </a:extLst>
            </p:cNvPr>
            <p:cNvGrpSpPr/>
            <p:nvPr/>
          </p:nvGrpSpPr>
          <p:grpSpPr>
            <a:xfrm>
              <a:off x="2887755" y="2398589"/>
              <a:ext cx="1745046" cy="2106706"/>
              <a:chOff x="878541" y="1913965"/>
              <a:chExt cx="1745046" cy="2106706"/>
            </a:xfrm>
          </p:grpSpPr>
          <p:sp>
            <p:nvSpPr>
              <p:cNvPr id="17" name="Dikdörtgen: Köşeleri Yuvarlatılmış 12">
                <a:extLst>
                  <a:ext uri="{FF2B5EF4-FFF2-40B4-BE49-F238E27FC236}">
                    <a16:creationId xmlns:a16="http://schemas.microsoft.com/office/drawing/2014/main" id="{ABC24CCD-A552-E3BA-CEB6-2EF00715A724}"/>
                  </a:ext>
                </a:extLst>
              </p:cNvPr>
              <p:cNvSpPr/>
              <p:nvPr/>
            </p:nvSpPr>
            <p:spPr>
              <a:xfrm>
                <a:off x="878542" y="1913965"/>
                <a:ext cx="1745045" cy="739933"/>
              </a:xfrm>
              <a:custGeom>
                <a:avLst/>
                <a:gdLst>
                  <a:gd name="connsiteX0" fmla="*/ 0 w 1739152"/>
                  <a:gd name="connsiteY0" fmla="*/ 198426 h 734040"/>
                  <a:gd name="connsiteX1" fmla="*/ 198426 w 1739152"/>
                  <a:gd name="connsiteY1" fmla="*/ 0 h 734040"/>
                  <a:gd name="connsiteX2" fmla="*/ 1540726 w 1739152"/>
                  <a:gd name="connsiteY2" fmla="*/ 0 h 734040"/>
                  <a:gd name="connsiteX3" fmla="*/ 1739152 w 1739152"/>
                  <a:gd name="connsiteY3" fmla="*/ 198426 h 734040"/>
                  <a:gd name="connsiteX4" fmla="*/ 1739152 w 1739152"/>
                  <a:gd name="connsiteY4" fmla="*/ 535614 h 734040"/>
                  <a:gd name="connsiteX5" fmla="*/ 1540726 w 1739152"/>
                  <a:gd name="connsiteY5" fmla="*/ 734040 h 734040"/>
                  <a:gd name="connsiteX6" fmla="*/ 198426 w 1739152"/>
                  <a:gd name="connsiteY6" fmla="*/ 734040 h 734040"/>
                  <a:gd name="connsiteX7" fmla="*/ 0 w 1739152"/>
                  <a:gd name="connsiteY7" fmla="*/ 535614 h 734040"/>
                  <a:gd name="connsiteX8" fmla="*/ 0 w 1739152"/>
                  <a:gd name="connsiteY8" fmla="*/ 198426 h 734040"/>
                  <a:gd name="connsiteX0" fmla="*/ 0 w 1745045"/>
                  <a:gd name="connsiteY0" fmla="*/ 198426 h 734040"/>
                  <a:gd name="connsiteX1" fmla="*/ 198426 w 1745045"/>
                  <a:gd name="connsiteY1" fmla="*/ 0 h 734040"/>
                  <a:gd name="connsiteX2" fmla="*/ 1540726 w 1745045"/>
                  <a:gd name="connsiteY2" fmla="*/ 0 h 734040"/>
                  <a:gd name="connsiteX3" fmla="*/ 1739152 w 1745045"/>
                  <a:gd name="connsiteY3" fmla="*/ 198426 h 734040"/>
                  <a:gd name="connsiteX4" fmla="*/ 1739152 w 1745045"/>
                  <a:gd name="connsiteY4" fmla="*/ 535614 h 734040"/>
                  <a:gd name="connsiteX5" fmla="*/ 1666232 w 1745045"/>
                  <a:gd name="connsiteY5" fmla="*/ 698181 h 734040"/>
                  <a:gd name="connsiteX6" fmla="*/ 198426 w 1745045"/>
                  <a:gd name="connsiteY6" fmla="*/ 734040 h 734040"/>
                  <a:gd name="connsiteX7" fmla="*/ 0 w 1745045"/>
                  <a:gd name="connsiteY7" fmla="*/ 535614 h 734040"/>
                  <a:gd name="connsiteX8" fmla="*/ 0 w 1745045"/>
                  <a:gd name="connsiteY8" fmla="*/ 198426 h 734040"/>
                  <a:gd name="connsiteX0" fmla="*/ 0 w 1745045"/>
                  <a:gd name="connsiteY0" fmla="*/ 198426 h 739933"/>
                  <a:gd name="connsiteX1" fmla="*/ 198426 w 1745045"/>
                  <a:gd name="connsiteY1" fmla="*/ 0 h 739933"/>
                  <a:gd name="connsiteX2" fmla="*/ 1540726 w 1745045"/>
                  <a:gd name="connsiteY2" fmla="*/ 0 h 739933"/>
                  <a:gd name="connsiteX3" fmla="*/ 1739152 w 1745045"/>
                  <a:gd name="connsiteY3" fmla="*/ 198426 h 739933"/>
                  <a:gd name="connsiteX4" fmla="*/ 1739152 w 1745045"/>
                  <a:gd name="connsiteY4" fmla="*/ 535614 h 739933"/>
                  <a:gd name="connsiteX5" fmla="*/ 1666232 w 1745045"/>
                  <a:gd name="connsiteY5" fmla="*/ 698181 h 739933"/>
                  <a:gd name="connsiteX6" fmla="*/ 198426 w 1745045"/>
                  <a:gd name="connsiteY6" fmla="*/ 734040 h 739933"/>
                  <a:gd name="connsiteX7" fmla="*/ 8964 w 1745045"/>
                  <a:gd name="connsiteY7" fmla="*/ 661120 h 739933"/>
                  <a:gd name="connsiteX8" fmla="*/ 0 w 1745045"/>
                  <a:gd name="connsiteY8" fmla="*/ 198426 h 7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5045" h="739933">
                    <a:moveTo>
                      <a:pt x="0" y="198426"/>
                    </a:moveTo>
                    <a:cubicBezTo>
                      <a:pt x="0" y="88838"/>
                      <a:pt x="88838" y="0"/>
                      <a:pt x="198426" y="0"/>
                    </a:cubicBezTo>
                    <a:lnTo>
                      <a:pt x="1540726" y="0"/>
                    </a:lnTo>
                    <a:cubicBezTo>
                      <a:pt x="1650314" y="0"/>
                      <a:pt x="1739152" y="88838"/>
                      <a:pt x="1739152" y="198426"/>
                    </a:cubicBezTo>
                    <a:lnTo>
                      <a:pt x="1739152" y="535614"/>
                    </a:lnTo>
                    <a:cubicBezTo>
                      <a:pt x="1739152" y="645202"/>
                      <a:pt x="1775820" y="698181"/>
                      <a:pt x="1666232" y="698181"/>
                    </a:cubicBezTo>
                    <a:cubicBezTo>
                      <a:pt x="1218799" y="698181"/>
                      <a:pt x="645859" y="734040"/>
                      <a:pt x="198426" y="734040"/>
                    </a:cubicBezTo>
                    <a:cubicBezTo>
                      <a:pt x="88838" y="734040"/>
                      <a:pt x="8964" y="770708"/>
                      <a:pt x="8964" y="661120"/>
                    </a:cubicBezTo>
                    <a:lnTo>
                      <a:pt x="0" y="1984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  <p:sp>
            <p:nvSpPr>
              <p:cNvPr id="18" name="Dikdörtgen: Köşeleri Yuvarlatılmış 17">
                <a:extLst>
                  <a:ext uri="{FF2B5EF4-FFF2-40B4-BE49-F238E27FC236}">
                    <a16:creationId xmlns:a16="http://schemas.microsoft.com/office/drawing/2014/main" id="{8F61B700-4AF6-97C9-CDE6-5F266420B937}"/>
                  </a:ext>
                </a:extLst>
              </p:cNvPr>
              <p:cNvSpPr/>
              <p:nvPr/>
            </p:nvSpPr>
            <p:spPr>
              <a:xfrm>
                <a:off x="878541" y="2429435"/>
                <a:ext cx="1739153" cy="1591236"/>
              </a:xfrm>
              <a:prstGeom prst="roundRect">
                <a:avLst>
                  <a:gd name="adj" fmla="val 14917"/>
                </a:avLst>
              </a:prstGeom>
              <a:solidFill>
                <a:srgbClr val="EEF3F5"/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B64A78AB-3C8F-9F8E-7A6E-9D5851EC908A}"/>
                </a:ext>
              </a:extLst>
            </p:cNvPr>
            <p:cNvSpPr txBox="1"/>
            <p:nvPr/>
          </p:nvSpPr>
          <p:spPr>
            <a:xfrm>
              <a:off x="3221948" y="2465121"/>
              <a:ext cx="1261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BAŞVURU</a:t>
              </a:r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3D066C78-6248-BEB3-CAD7-79E245A0ED9F}"/>
                </a:ext>
              </a:extLst>
            </p:cNvPr>
            <p:cNvSpPr txBox="1"/>
            <p:nvPr/>
          </p:nvSpPr>
          <p:spPr>
            <a:xfrm>
              <a:off x="3005072" y="3047957"/>
              <a:ext cx="14796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Sistem üzerinden başvuru ve taahhütname onayı</a:t>
              </a:r>
            </a:p>
          </p:txBody>
        </p:sp>
      </p:grpSp>
      <p:grpSp>
        <p:nvGrpSpPr>
          <p:cNvPr id="49" name="Grup 48">
            <a:extLst>
              <a:ext uri="{FF2B5EF4-FFF2-40B4-BE49-F238E27FC236}">
                <a16:creationId xmlns:a16="http://schemas.microsoft.com/office/drawing/2014/main" id="{730F7864-436F-3B63-EA5F-CFB67EBF5A4C}"/>
              </a:ext>
            </a:extLst>
          </p:cNvPr>
          <p:cNvGrpSpPr/>
          <p:nvPr/>
        </p:nvGrpSpPr>
        <p:grpSpPr>
          <a:xfrm>
            <a:off x="4577486" y="1941619"/>
            <a:ext cx="1670667" cy="2106706"/>
            <a:chOff x="5107059" y="2375646"/>
            <a:chExt cx="1894375" cy="2106706"/>
          </a:xfrm>
        </p:grpSpPr>
        <p:grpSp>
          <p:nvGrpSpPr>
            <p:cNvPr id="19" name="Grup 18">
              <a:extLst>
                <a:ext uri="{FF2B5EF4-FFF2-40B4-BE49-F238E27FC236}">
                  <a16:creationId xmlns:a16="http://schemas.microsoft.com/office/drawing/2014/main" id="{365B59F4-EC65-00B2-FB0F-75DB23E1D5C6}"/>
                </a:ext>
              </a:extLst>
            </p:cNvPr>
            <p:cNvGrpSpPr/>
            <p:nvPr/>
          </p:nvGrpSpPr>
          <p:grpSpPr>
            <a:xfrm>
              <a:off x="5120535" y="2375646"/>
              <a:ext cx="1745046" cy="2106706"/>
              <a:chOff x="878541" y="1913965"/>
              <a:chExt cx="1745046" cy="2106706"/>
            </a:xfrm>
          </p:grpSpPr>
          <p:sp>
            <p:nvSpPr>
              <p:cNvPr id="20" name="Dikdörtgen: Köşeleri Yuvarlatılmış 12">
                <a:extLst>
                  <a:ext uri="{FF2B5EF4-FFF2-40B4-BE49-F238E27FC236}">
                    <a16:creationId xmlns:a16="http://schemas.microsoft.com/office/drawing/2014/main" id="{1FB2C3CD-99AD-BE12-B9C1-38D2EF157056}"/>
                  </a:ext>
                </a:extLst>
              </p:cNvPr>
              <p:cNvSpPr/>
              <p:nvPr/>
            </p:nvSpPr>
            <p:spPr>
              <a:xfrm>
                <a:off x="878542" y="1913965"/>
                <a:ext cx="1745045" cy="739933"/>
              </a:xfrm>
              <a:custGeom>
                <a:avLst/>
                <a:gdLst>
                  <a:gd name="connsiteX0" fmla="*/ 0 w 1739152"/>
                  <a:gd name="connsiteY0" fmla="*/ 198426 h 734040"/>
                  <a:gd name="connsiteX1" fmla="*/ 198426 w 1739152"/>
                  <a:gd name="connsiteY1" fmla="*/ 0 h 734040"/>
                  <a:gd name="connsiteX2" fmla="*/ 1540726 w 1739152"/>
                  <a:gd name="connsiteY2" fmla="*/ 0 h 734040"/>
                  <a:gd name="connsiteX3" fmla="*/ 1739152 w 1739152"/>
                  <a:gd name="connsiteY3" fmla="*/ 198426 h 734040"/>
                  <a:gd name="connsiteX4" fmla="*/ 1739152 w 1739152"/>
                  <a:gd name="connsiteY4" fmla="*/ 535614 h 734040"/>
                  <a:gd name="connsiteX5" fmla="*/ 1540726 w 1739152"/>
                  <a:gd name="connsiteY5" fmla="*/ 734040 h 734040"/>
                  <a:gd name="connsiteX6" fmla="*/ 198426 w 1739152"/>
                  <a:gd name="connsiteY6" fmla="*/ 734040 h 734040"/>
                  <a:gd name="connsiteX7" fmla="*/ 0 w 1739152"/>
                  <a:gd name="connsiteY7" fmla="*/ 535614 h 734040"/>
                  <a:gd name="connsiteX8" fmla="*/ 0 w 1739152"/>
                  <a:gd name="connsiteY8" fmla="*/ 198426 h 734040"/>
                  <a:gd name="connsiteX0" fmla="*/ 0 w 1745045"/>
                  <a:gd name="connsiteY0" fmla="*/ 198426 h 734040"/>
                  <a:gd name="connsiteX1" fmla="*/ 198426 w 1745045"/>
                  <a:gd name="connsiteY1" fmla="*/ 0 h 734040"/>
                  <a:gd name="connsiteX2" fmla="*/ 1540726 w 1745045"/>
                  <a:gd name="connsiteY2" fmla="*/ 0 h 734040"/>
                  <a:gd name="connsiteX3" fmla="*/ 1739152 w 1745045"/>
                  <a:gd name="connsiteY3" fmla="*/ 198426 h 734040"/>
                  <a:gd name="connsiteX4" fmla="*/ 1739152 w 1745045"/>
                  <a:gd name="connsiteY4" fmla="*/ 535614 h 734040"/>
                  <a:gd name="connsiteX5" fmla="*/ 1666232 w 1745045"/>
                  <a:gd name="connsiteY5" fmla="*/ 698181 h 734040"/>
                  <a:gd name="connsiteX6" fmla="*/ 198426 w 1745045"/>
                  <a:gd name="connsiteY6" fmla="*/ 734040 h 734040"/>
                  <a:gd name="connsiteX7" fmla="*/ 0 w 1745045"/>
                  <a:gd name="connsiteY7" fmla="*/ 535614 h 734040"/>
                  <a:gd name="connsiteX8" fmla="*/ 0 w 1745045"/>
                  <a:gd name="connsiteY8" fmla="*/ 198426 h 734040"/>
                  <a:gd name="connsiteX0" fmla="*/ 0 w 1745045"/>
                  <a:gd name="connsiteY0" fmla="*/ 198426 h 739933"/>
                  <a:gd name="connsiteX1" fmla="*/ 198426 w 1745045"/>
                  <a:gd name="connsiteY1" fmla="*/ 0 h 739933"/>
                  <a:gd name="connsiteX2" fmla="*/ 1540726 w 1745045"/>
                  <a:gd name="connsiteY2" fmla="*/ 0 h 739933"/>
                  <a:gd name="connsiteX3" fmla="*/ 1739152 w 1745045"/>
                  <a:gd name="connsiteY3" fmla="*/ 198426 h 739933"/>
                  <a:gd name="connsiteX4" fmla="*/ 1739152 w 1745045"/>
                  <a:gd name="connsiteY4" fmla="*/ 535614 h 739933"/>
                  <a:gd name="connsiteX5" fmla="*/ 1666232 w 1745045"/>
                  <a:gd name="connsiteY5" fmla="*/ 698181 h 739933"/>
                  <a:gd name="connsiteX6" fmla="*/ 198426 w 1745045"/>
                  <a:gd name="connsiteY6" fmla="*/ 734040 h 739933"/>
                  <a:gd name="connsiteX7" fmla="*/ 8964 w 1745045"/>
                  <a:gd name="connsiteY7" fmla="*/ 661120 h 739933"/>
                  <a:gd name="connsiteX8" fmla="*/ 0 w 1745045"/>
                  <a:gd name="connsiteY8" fmla="*/ 198426 h 7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5045" h="739933">
                    <a:moveTo>
                      <a:pt x="0" y="198426"/>
                    </a:moveTo>
                    <a:cubicBezTo>
                      <a:pt x="0" y="88838"/>
                      <a:pt x="88838" y="0"/>
                      <a:pt x="198426" y="0"/>
                    </a:cubicBezTo>
                    <a:lnTo>
                      <a:pt x="1540726" y="0"/>
                    </a:lnTo>
                    <a:cubicBezTo>
                      <a:pt x="1650314" y="0"/>
                      <a:pt x="1739152" y="88838"/>
                      <a:pt x="1739152" y="198426"/>
                    </a:cubicBezTo>
                    <a:lnTo>
                      <a:pt x="1739152" y="535614"/>
                    </a:lnTo>
                    <a:cubicBezTo>
                      <a:pt x="1739152" y="645202"/>
                      <a:pt x="1775820" y="698181"/>
                      <a:pt x="1666232" y="698181"/>
                    </a:cubicBezTo>
                    <a:cubicBezTo>
                      <a:pt x="1218799" y="698181"/>
                      <a:pt x="645859" y="734040"/>
                      <a:pt x="198426" y="734040"/>
                    </a:cubicBezTo>
                    <a:cubicBezTo>
                      <a:pt x="88838" y="734040"/>
                      <a:pt x="8964" y="770708"/>
                      <a:pt x="8964" y="661120"/>
                    </a:cubicBezTo>
                    <a:lnTo>
                      <a:pt x="0" y="1984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  <p:sp>
            <p:nvSpPr>
              <p:cNvPr id="21" name="Dikdörtgen: Köşeleri Yuvarlatılmış 20">
                <a:extLst>
                  <a:ext uri="{FF2B5EF4-FFF2-40B4-BE49-F238E27FC236}">
                    <a16:creationId xmlns:a16="http://schemas.microsoft.com/office/drawing/2014/main" id="{6BE15023-4AEA-CE67-49D2-A1265BB52B76}"/>
                  </a:ext>
                </a:extLst>
              </p:cNvPr>
              <p:cNvSpPr/>
              <p:nvPr/>
            </p:nvSpPr>
            <p:spPr>
              <a:xfrm>
                <a:off x="878541" y="2429435"/>
                <a:ext cx="1739153" cy="1591236"/>
              </a:xfrm>
              <a:prstGeom prst="roundRect">
                <a:avLst>
                  <a:gd name="adj" fmla="val 14917"/>
                </a:avLst>
              </a:prstGeom>
              <a:solidFill>
                <a:srgbClr val="EEF3F5"/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02714DA5-B46B-00EF-ABB5-3C223989E2A6}"/>
                </a:ext>
              </a:extLst>
            </p:cNvPr>
            <p:cNvSpPr txBox="1"/>
            <p:nvPr/>
          </p:nvSpPr>
          <p:spPr>
            <a:xfrm>
              <a:off x="5107059" y="2465121"/>
              <a:ext cx="1894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DEĞERLENDİRME</a:t>
              </a: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7480D201-1F3B-A7D8-F91F-96A790FDBC05}"/>
                </a:ext>
              </a:extLst>
            </p:cNvPr>
            <p:cNvSpPr txBox="1"/>
            <p:nvPr/>
          </p:nvSpPr>
          <p:spPr>
            <a:xfrm>
              <a:off x="5250269" y="3272796"/>
              <a:ext cx="14796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Uygulama birimi onayı</a:t>
              </a:r>
            </a:p>
          </p:txBody>
        </p:sp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A55ADF9D-BEBC-C317-75CB-1120951C53AB}"/>
              </a:ext>
            </a:extLst>
          </p:cNvPr>
          <p:cNvGrpSpPr/>
          <p:nvPr/>
        </p:nvGrpSpPr>
        <p:grpSpPr>
          <a:xfrm>
            <a:off x="6678406" y="1932537"/>
            <a:ext cx="1694077" cy="2126149"/>
            <a:chOff x="7341527" y="2375646"/>
            <a:chExt cx="1968317" cy="2058830"/>
          </a:xfrm>
        </p:grpSpPr>
        <p:grpSp>
          <p:nvGrpSpPr>
            <p:cNvPr id="22" name="Grup 21">
              <a:extLst>
                <a:ext uri="{FF2B5EF4-FFF2-40B4-BE49-F238E27FC236}">
                  <a16:creationId xmlns:a16="http://schemas.microsoft.com/office/drawing/2014/main" id="{68EFAD1D-6BC0-C69F-B46B-543B5DDA7BAD}"/>
                </a:ext>
              </a:extLst>
            </p:cNvPr>
            <p:cNvGrpSpPr/>
            <p:nvPr/>
          </p:nvGrpSpPr>
          <p:grpSpPr>
            <a:xfrm>
              <a:off x="7341527" y="2375646"/>
              <a:ext cx="1810318" cy="2040002"/>
              <a:chOff x="878541" y="1913965"/>
              <a:chExt cx="1745046" cy="2106706"/>
            </a:xfrm>
          </p:grpSpPr>
          <p:sp>
            <p:nvSpPr>
              <p:cNvPr id="23" name="Dikdörtgen: Köşeleri Yuvarlatılmış 12">
                <a:extLst>
                  <a:ext uri="{FF2B5EF4-FFF2-40B4-BE49-F238E27FC236}">
                    <a16:creationId xmlns:a16="http://schemas.microsoft.com/office/drawing/2014/main" id="{EE4D2870-3FAB-6F48-40E2-301BD6698400}"/>
                  </a:ext>
                </a:extLst>
              </p:cNvPr>
              <p:cNvSpPr/>
              <p:nvPr/>
            </p:nvSpPr>
            <p:spPr>
              <a:xfrm>
                <a:off x="878542" y="1913965"/>
                <a:ext cx="1745045" cy="739933"/>
              </a:xfrm>
              <a:custGeom>
                <a:avLst/>
                <a:gdLst>
                  <a:gd name="connsiteX0" fmla="*/ 0 w 1739152"/>
                  <a:gd name="connsiteY0" fmla="*/ 198426 h 734040"/>
                  <a:gd name="connsiteX1" fmla="*/ 198426 w 1739152"/>
                  <a:gd name="connsiteY1" fmla="*/ 0 h 734040"/>
                  <a:gd name="connsiteX2" fmla="*/ 1540726 w 1739152"/>
                  <a:gd name="connsiteY2" fmla="*/ 0 h 734040"/>
                  <a:gd name="connsiteX3" fmla="*/ 1739152 w 1739152"/>
                  <a:gd name="connsiteY3" fmla="*/ 198426 h 734040"/>
                  <a:gd name="connsiteX4" fmla="*/ 1739152 w 1739152"/>
                  <a:gd name="connsiteY4" fmla="*/ 535614 h 734040"/>
                  <a:gd name="connsiteX5" fmla="*/ 1540726 w 1739152"/>
                  <a:gd name="connsiteY5" fmla="*/ 734040 h 734040"/>
                  <a:gd name="connsiteX6" fmla="*/ 198426 w 1739152"/>
                  <a:gd name="connsiteY6" fmla="*/ 734040 h 734040"/>
                  <a:gd name="connsiteX7" fmla="*/ 0 w 1739152"/>
                  <a:gd name="connsiteY7" fmla="*/ 535614 h 734040"/>
                  <a:gd name="connsiteX8" fmla="*/ 0 w 1739152"/>
                  <a:gd name="connsiteY8" fmla="*/ 198426 h 734040"/>
                  <a:gd name="connsiteX0" fmla="*/ 0 w 1745045"/>
                  <a:gd name="connsiteY0" fmla="*/ 198426 h 734040"/>
                  <a:gd name="connsiteX1" fmla="*/ 198426 w 1745045"/>
                  <a:gd name="connsiteY1" fmla="*/ 0 h 734040"/>
                  <a:gd name="connsiteX2" fmla="*/ 1540726 w 1745045"/>
                  <a:gd name="connsiteY2" fmla="*/ 0 h 734040"/>
                  <a:gd name="connsiteX3" fmla="*/ 1739152 w 1745045"/>
                  <a:gd name="connsiteY3" fmla="*/ 198426 h 734040"/>
                  <a:gd name="connsiteX4" fmla="*/ 1739152 w 1745045"/>
                  <a:gd name="connsiteY4" fmla="*/ 535614 h 734040"/>
                  <a:gd name="connsiteX5" fmla="*/ 1666232 w 1745045"/>
                  <a:gd name="connsiteY5" fmla="*/ 698181 h 734040"/>
                  <a:gd name="connsiteX6" fmla="*/ 198426 w 1745045"/>
                  <a:gd name="connsiteY6" fmla="*/ 734040 h 734040"/>
                  <a:gd name="connsiteX7" fmla="*/ 0 w 1745045"/>
                  <a:gd name="connsiteY7" fmla="*/ 535614 h 734040"/>
                  <a:gd name="connsiteX8" fmla="*/ 0 w 1745045"/>
                  <a:gd name="connsiteY8" fmla="*/ 198426 h 734040"/>
                  <a:gd name="connsiteX0" fmla="*/ 0 w 1745045"/>
                  <a:gd name="connsiteY0" fmla="*/ 198426 h 739933"/>
                  <a:gd name="connsiteX1" fmla="*/ 198426 w 1745045"/>
                  <a:gd name="connsiteY1" fmla="*/ 0 h 739933"/>
                  <a:gd name="connsiteX2" fmla="*/ 1540726 w 1745045"/>
                  <a:gd name="connsiteY2" fmla="*/ 0 h 739933"/>
                  <a:gd name="connsiteX3" fmla="*/ 1739152 w 1745045"/>
                  <a:gd name="connsiteY3" fmla="*/ 198426 h 739933"/>
                  <a:gd name="connsiteX4" fmla="*/ 1739152 w 1745045"/>
                  <a:gd name="connsiteY4" fmla="*/ 535614 h 739933"/>
                  <a:gd name="connsiteX5" fmla="*/ 1666232 w 1745045"/>
                  <a:gd name="connsiteY5" fmla="*/ 698181 h 739933"/>
                  <a:gd name="connsiteX6" fmla="*/ 198426 w 1745045"/>
                  <a:gd name="connsiteY6" fmla="*/ 734040 h 739933"/>
                  <a:gd name="connsiteX7" fmla="*/ 8964 w 1745045"/>
                  <a:gd name="connsiteY7" fmla="*/ 661120 h 739933"/>
                  <a:gd name="connsiteX8" fmla="*/ 0 w 1745045"/>
                  <a:gd name="connsiteY8" fmla="*/ 198426 h 7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5045" h="739933">
                    <a:moveTo>
                      <a:pt x="0" y="198426"/>
                    </a:moveTo>
                    <a:cubicBezTo>
                      <a:pt x="0" y="88838"/>
                      <a:pt x="88838" y="0"/>
                      <a:pt x="198426" y="0"/>
                    </a:cubicBezTo>
                    <a:lnTo>
                      <a:pt x="1540726" y="0"/>
                    </a:lnTo>
                    <a:cubicBezTo>
                      <a:pt x="1650314" y="0"/>
                      <a:pt x="1739152" y="88838"/>
                      <a:pt x="1739152" y="198426"/>
                    </a:cubicBezTo>
                    <a:lnTo>
                      <a:pt x="1739152" y="535614"/>
                    </a:lnTo>
                    <a:cubicBezTo>
                      <a:pt x="1739152" y="645202"/>
                      <a:pt x="1775820" y="698181"/>
                      <a:pt x="1666232" y="698181"/>
                    </a:cubicBezTo>
                    <a:cubicBezTo>
                      <a:pt x="1218799" y="698181"/>
                      <a:pt x="645859" y="734040"/>
                      <a:pt x="198426" y="734040"/>
                    </a:cubicBezTo>
                    <a:cubicBezTo>
                      <a:pt x="88838" y="734040"/>
                      <a:pt x="8964" y="770708"/>
                      <a:pt x="8964" y="661120"/>
                    </a:cubicBezTo>
                    <a:lnTo>
                      <a:pt x="0" y="1984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  <p:sp>
            <p:nvSpPr>
              <p:cNvPr id="24" name="Dikdörtgen: Köşeleri Yuvarlatılmış 23">
                <a:extLst>
                  <a:ext uri="{FF2B5EF4-FFF2-40B4-BE49-F238E27FC236}">
                    <a16:creationId xmlns:a16="http://schemas.microsoft.com/office/drawing/2014/main" id="{E3CC7AE2-0B9A-B71C-77BC-089FC7EBD0E9}"/>
                  </a:ext>
                </a:extLst>
              </p:cNvPr>
              <p:cNvSpPr/>
              <p:nvPr/>
            </p:nvSpPr>
            <p:spPr>
              <a:xfrm>
                <a:off x="878541" y="2429435"/>
                <a:ext cx="1739153" cy="1591236"/>
              </a:xfrm>
              <a:prstGeom prst="roundRect">
                <a:avLst>
                  <a:gd name="adj" fmla="val 14917"/>
                </a:avLst>
              </a:prstGeom>
              <a:solidFill>
                <a:srgbClr val="EEF3F5"/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252A2907-6A6F-8805-2CC0-9FED66518A7A}"/>
                </a:ext>
              </a:extLst>
            </p:cNvPr>
            <p:cNvSpPr txBox="1"/>
            <p:nvPr/>
          </p:nvSpPr>
          <p:spPr>
            <a:xfrm>
              <a:off x="7415469" y="2447867"/>
              <a:ext cx="1894375" cy="29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ÖDEME TALEBİ</a:t>
              </a: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8F1EEB8E-2D31-ABCD-C85B-D51F7731C47A}"/>
                </a:ext>
              </a:extLst>
            </p:cNvPr>
            <p:cNvSpPr txBox="1"/>
            <p:nvPr/>
          </p:nvSpPr>
          <p:spPr>
            <a:xfrm>
              <a:off x="7498992" y="2914516"/>
              <a:ext cx="1479683" cy="151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İstihdamı koruma kontrolü ve ödeme talep formu oluşturma</a:t>
              </a:r>
            </a:p>
          </p:txBody>
        </p:sp>
      </p:grpSp>
      <p:grpSp>
        <p:nvGrpSpPr>
          <p:cNvPr id="51" name="Grup 50">
            <a:extLst>
              <a:ext uri="{FF2B5EF4-FFF2-40B4-BE49-F238E27FC236}">
                <a16:creationId xmlns:a16="http://schemas.microsoft.com/office/drawing/2014/main" id="{0B8170A7-D88F-69F6-5011-B58F6C1CE299}"/>
              </a:ext>
            </a:extLst>
          </p:cNvPr>
          <p:cNvGrpSpPr/>
          <p:nvPr/>
        </p:nvGrpSpPr>
        <p:grpSpPr>
          <a:xfrm>
            <a:off x="10648217" y="1926916"/>
            <a:ext cx="1423812" cy="2136953"/>
            <a:chOff x="9675871" y="2346918"/>
            <a:chExt cx="1804204" cy="2040002"/>
          </a:xfrm>
        </p:grpSpPr>
        <p:grpSp>
          <p:nvGrpSpPr>
            <p:cNvPr id="25" name="Grup 24">
              <a:extLst>
                <a:ext uri="{FF2B5EF4-FFF2-40B4-BE49-F238E27FC236}">
                  <a16:creationId xmlns:a16="http://schemas.microsoft.com/office/drawing/2014/main" id="{4CED583D-6469-450A-B482-561762FC048F}"/>
                </a:ext>
              </a:extLst>
            </p:cNvPr>
            <p:cNvGrpSpPr/>
            <p:nvPr/>
          </p:nvGrpSpPr>
          <p:grpSpPr>
            <a:xfrm>
              <a:off x="9675871" y="2346918"/>
              <a:ext cx="1804204" cy="2040002"/>
              <a:chOff x="878541" y="1913965"/>
              <a:chExt cx="1745046" cy="2106706"/>
            </a:xfrm>
          </p:grpSpPr>
          <p:sp>
            <p:nvSpPr>
              <p:cNvPr id="26" name="Dikdörtgen: Köşeleri Yuvarlatılmış 12">
                <a:extLst>
                  <a:ext uri="{FF2B5EF4-FFF2-40B4-BE49-F238E27FC236}">
                    <a16:creationId xmlns:a16="http://schemas.microsoft.com/office/drawing/2014/main" id="{81BD8573-CC2E-B397-9414-795C6B39BE5F}"/>
                  </a:ext>
                </a:extLst>
              </p:cNvPr>
              <p:cNvSpPr/>
              <p:nvPr/>
            </p:nvSpPr>
            <p:spPr>
              <a:xfrm>
                <a:off x="878542" y="1913965"/>
                <a:ext cx="1745045" cy="739933"/>
              </a:xfrm>
              <a:custGeom>
                <a:avLst/>
                <a:gdLst>
                  <a:gd name="connsiteX0" fmla="*/ 0 w 1739152"/>
                  <a:gd name="connsiteY0" fmla="*/ 198426 h 734040"/>
                  <a:gd name="connsiteX1" fmla="*/ 198426 w 1739152"/>
                  <a:gd name="connsiteY1" fmla="*/ 0 h 734040"/>
                  <a:gd name="connsiteX2" fmla="*/ 1540726 w 1739152"/>
                  <a:gd name="connsiteY2" fmla="*/ 0 h 734040"/>
                  <a:gd name="connsiteX3" fmla="*/ 1739152 w 1739152"/>
                  <a:gd name="connsiteY3" fmla="*/ 198426 h 734040"/>
                  <a:gd name="connsiteX4" fmla="*/ 1739152 w 1739152"/>
                  <a:gd name="connsiteY4" fmla="*/ 535614 h 734040"/>
                  <a:gd name="connsiteX5" fmla="*/ 1540726 w 1739152"/>
                  <a:gd name="connsiteY5" fmla="*/ 734040 h 734040"/>
                  <a:gd name="connsiteX6" fmla="*/ 198426 w 1739152"/>
                  <a:gd name="connsiteY6" fmla="*/ 734040 h 734040"/>
                  <a:gd name="connsiteX7" fmla="*/ 0 w 1739152"/>
                  <a:gd name="connsiteY7" fmla="*/ 535614 h 734040"/>
                  <a:gd name="connsiteX8" fmla="*/ 0 w 1739152"/>
                  <a:gd name="connsiteY8" fmla="*/ 198426 h 734040"/>
                  <a:gd name="connsiteX0" fmla="*/ 0 w 1745045"/>
                  <a:gd name="connsiteY0" fmla="*/ 198426 h 734040"/>
                  <a:gd name="connsiteX1" fmla="*/ 198426 w 1745045"/>
                  <a:gd name="connsiteY1" fmla="*/ 0 h 734040"/>
                  <a:gd name="connsiteX2" fmla="*/ 1540726 w 1745045"/>
                  <a:gd name="connsiteY2" fmla="*/ 0 h 734040"/>
                  <a:gd name="connsiteX3" fmla="*/ 1739152 w 1745045"/>
                  <a:gd name="connsiteY3" fmla="*/ 198426 h 734040"/>
                  <a:gd name="connsiteX4" fmla="*/ 1739152 w 1745045"/>
                  <a:gd name="connsiteY4" fmla="*/ 535614 h 734040"/>
                  <a:gd name="connsiteX5" fmla="*/ 1666232 w 1745045"/>
                  <a:gd name="connsiteY5" fmla="*/ 698181 h 734040"/>
                  <a:gd name="connsiteX6" fmla="*/ 198426 w 1745045"/>
                  <a:gd name="connsiteY6" fmla="*/ 734040 h 734040"/>
                  <a:gd name="connsiteX7" fmla="*/ 0 w 1745045"/>
                  <a:gd name="connsiteY7" fmla="*/ 535614 h 734040"/>
                  <a:gd name="connsiteX8" fmla="*/ 0 w 1745045"/>
                  <a:gd name="connsiteY8" fmla="*/ 198426 h 734040"/>
                  <a:gd name="connsiteX0" fmla="*/ 0 w 1745045"/>
                  <a:gd name="connsiteY0" fmla="*/ 198426 h 739933"/>
                  <a:gd name="connsiteX1" fmla="*/ 198426 w 1745045"/>
                  <a:gd name="connsiteY1" fmla="*/ 0 h 739933"/>
                  <a:gd name="connsiteX2" fmla="*/ 1540726 w 1745045"/>
                  <a:gd name="connsiteY2" fmla="*/ 0 h 739933"/>
                  <a:gd name="connsiteX3" fmla="*/ 1739152 w 1745045"/>
                  <a:gd name="connsiteY3" fmla="*/ 198426 h 739933"/>
                  <a:gd name="connsiteX4" fmla="*/ 1739152 w 1745045"/>
                  <a:gd name="connsiteY4" fmla="*/ 535614 h 739933"/>
                  <a:gd name="connsiteX5" fmla="*/ 1666232 w 1745045"/>
                  <a:gd name="connsiteY5" fmla="*/ 698181 h 739933"/>
                  <a:gd name="connsiteX6" fmla="*/ 198426 w 1745045"/>
                  <a:gd name="connsiteY6" fmla="*/ 734040 h 739933"/>
                  <a:gd name="connsiteX7" fmla="*/ 8964 w 1745045"/>
                  <a:gd name="connsiteY7" fmla="*/ 661120 h 739933"/>
                  <a:gd name="connsiteX8" fmla="*/ 0 w 1745045"/>
                  <a:gd name="connsiteY8" fmla="*/ 198426 h 7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5045" h="739933">
                    <a:moveTo>
                      <a:pt x="0" y="198426"/>
                    </a:moveTo>
                    <a:cubicBezTo>
                      <a:pt x="0" y="88838"/>
                      <a:pt x="88838" y="0"/>
                      <a:pt x="198426" y="0"/>
                    </a:cubicBezTo>
                    <a:lnTo>
                      <a:pt x="1540726" y="0"/>
                    </a:lnTo>
                    <a:cubicBezTo>
                      <a:pt x="1650314" y="0"/>
                      <a:pt x="1739152" y="88838"/>
                      <a:pt x="1739152" y="198426"/>
                    </a:cubicBezTo>
                    <a:lnTo>
                      <a:pt x="1739152" y="535614"/>
                    </a:lnTo>
                    <a:cubicBezTo>
                      <a:pt x="1739152" y="645202"/>
                      <a:pt x="1775820" y="698181"/>
                      <a:pt x="1666232" y="698181"/>
                    </a:cubicBezTo>
                    <a:cubicBezTo>
                      <a:pt x="1218799" y="698181"/>
                      <a:pt x="645859" y="734040"/>
                      <a:pt x="198426" y="734040"/>
                    </a:cubicBezTo>
                    <a:cubicBezTo>
                      <a:pt x="88838" y="734040"/>
                      <a:pt x="8964" y="770708"/>
                      <a:pt x="8964" y="661120"/>
                    </a:cubicBezTo>
                    <a:lnTo>
                      <a:pt x="0" y="1984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  <p:sp>
            <p:nvSpPr>
              <p:cNvPr id="27" name="Dikdörtgen: Köşeleri Yuvarlatılmış 26">
                <a:extLst>
                  <a:ext uri="{FF2B5EF4-FFF2-40B4-BE49-F238E27FC236}">
                    <a16:creationId xmlns:a16="http://schemas.microsoft.com/office/drawing/2014/main" id="{AC280DC4-D6BC-08D2-23B9-1B29A6DC68B1}"/>
                  </a:ext>
                </a:extLst>
              </p:cNvPr>
              <p:cNvSpPr/>
              <p:nvPr/>
            </p:nvSpPr>
            <p:spPr>
              <a:xfrm>
                <a:off x="878541" y="2429435"/>
                <a:ext cx="1739153" cy="1591236"/>
              </a:xfrm>
              <a:prstGeom prst="roundRect">
                <a:avLst>
                  <a:gd name="adj" fmla="val 14917"/>
                </a:avLst>
              </a:prstGeom>
              <a:solidFill>
                <a:srgbClr val="EEF3F5"/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8A30D884-1469-98D1-985C-3E3375506BE8}"/>
                </a:ext>
              </a:extLst>
            </p:cNvPr>
            <p:cNvSpPr txBox="1"/>
            <p:nvPr/>
          </p:nvSpPr>
          <p:spPr>
            <a:xfrm>
              <a:off x="9979930" y="2447448"/>
              <a:ext cx="1305677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MAHSUP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C120E660-A495-27F4-9A72-8E6A08FC45A0}"/>
                </a:ext>
              </a:extLst>
            </p:cNvPr>
            <p:cNvSpPr txBox="1"/>
            <p:nvPr/>
          </p:nvSpPr>
          <p:spPr>
            <a:xfrm>
              <a:off x="9853877" y="2938767"/>
              <a:ext cx="1511625" cy="132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Destek tutarının </a:t>
              </a:r>
              <a:r>
                <a:rPr lang="it-IT" sz="1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vergi dairesi ve SGK prim bor</a:t>
              </a:r>
              <a:r>
                <a:rPr lang="tr-TR" sz="1400" dirty="0" err="1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cuna</a:t>
              </a:r>
              <a:r>
                <a:rPr lang="it-IT" sz="1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 </a:t>
              </a:r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mahsubu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8F1A0262-7204-2ACA-BA54-060193F1D453}"/>
              </a:ext>
            </a:extLst>
          </p:cNvPr>
          <p:cNvGrpSpPr/>
          <p:nvPr/>
        </p:nvGrpSpPr>
        <p:grpSpPr>
          <a:xfrm>
            <a:off x="8694026" y="1938146"/>
            <a:ext cx="1636563" cy="2112516"/>
            <a:chOff x="10024305" y="4521971"/>
            <a:chExt cx="1883014" cy="2112516"/>
          </a:xfrm>
        </p:grpSpPr>
        <p:grpSp>
          <p:nvGrpSpPr>
            <p:cNvPr id="38" name="Grup 37">
              <a:extLst>
                <a:ext uri="{FF2B5EF4-FFF2-40B4-BE49-F238E27FC236}">
                  <a16:creationId xmlns:a16="http://schemas.microsoft.com/office/drawing/2014/main" id="{5C609768-EB32-AA21-3578-BF5992BFAF9D}"/>
                </a:ext>
              </a:extLst>
            </p:cNvPr>
            <p:cNvGrpSpPr/>
            <p:nvPr/>
          </p:nvGrpSpPr>
          <p:grpSpPr>
            <a:xfrm>
              <a:off x="10024305" y="4521971"/>
              <a:ext cx="1706441" cy="2112516"/>
              <a:chOff x="868752" y="1884896"/>
              <a:chExt cx="1748942" cy="2135775"/>
            </a:xfrm>
          </p:grpSpPr>
          <p:sp>
            <p:nvSpPr>
              <p:cNvPr id="39" name="Dikdörtgen: Köşeleri Yuvarlatılmış 12">
                <a:extLst>
                  <a:ext uri="{FF2B5EF4-FFF2-40B4-BE49-F238E27FC236}">
                    <a16:creationId xmlns:a16="http://schemas.microsoft.com/office/drawing/2014/main" id="{6FA3F64C-E839-BE40-12B2-434EE4B8167D}"/>
                  </a:ext>
                </a:extLst>
              </p:cNvPr>
              <p:cNvSpPr/>
              <p:nvPr/>
            </p:nvSpPr>
            <p:spPr>
              <a:xfrm>
                <a:off x="868752" y="1884896"/>
                <a:ext cx="1745045" cy="739933"/>
              </a:xfrm>
              <a:custGeom>
                <a:avLst/>
                <a:gdLst>
                  <a:gd name="connsiteX0" fmla="*/ 0 w 1739152"/>
                  <a:gd name="connsiteY0" fmla="*/ 198426 h 734040"/>
                  <a:gd name="connsiteX1" fmla="*/ 198426 w 1739152"/>
                  <a:gd name="connsiteY1" fmla="*/ 0 h 734040"/>
                  <a:gd name="connsiteX2" fmla="*/ 1540726 w 1739152"/>
                  <a:gd name="connsiteY2" fmla="*/ 0 h 734040"/>
                  <a:gd name="connsiteX3" fmla="*/ 1739152 w 1739152"/>
                  <a:gd name="connsiteY3" fmla="*/ 198426 h 734040"/>
                  <a:gd name="connsiteX4" fmla="*/ 1739152 w 1739152"/>
                  <a:gd name="connsiteY4" fmla="*/ 535614 h 734040"/>
                  <a:gd name="connsiteX5" fmla="*/ 1540726 w 1739152"/>
                  <a:gd name="connsiteY5" fmla="*/ 734040 h 734040"/>
                  <a:gd name="connsiteX6" fmla="*/ 198426 w 1739152"/>
                  <a:gd name="connsiteY6" fmla="*/ 734040 h 734040"/>
                  <a:gd name="connsiteX7" fmla="*/ 0 w 1739152"/>
                  <a:gd name="connsiteY7" fmla="*/ 535614 h 734040"/>
                  <a:gd name="connsiteX8" fmla="*/ 0 w 1739152"/>
                  <a:gd name="connsiteY8" fmla="*/ 198426 h 734040"/>
                  <a:gd name="connsiteX0" fmla="*/ 0 w 1745045"/>
                  <a:gd name="connsiteY0" fmla="*/ 198426 h 734040"/>
                  <a:gd name="connsiteX1" fmla="*/ 198426 w 1745045"/>
                  <a:gd name="connsiteY1" fmla="*/ 0 h 734040"/>
                  <a:gd name="connsiteX2" fmla="*/ 1540726 w 1745045"/>
                  <a:gd name="connsiteY2" fmla="*/ 0 h 734040"/>
                  <a:gd name="connsiteX3" fmla="*/ 1739152 w 1745045"/>
                  <a:gd name="connsiteY3" fmla="*/ 198426 h 734040"/>
                  <a:gd name="connsiteX4" fmla="*/ 1739152 w 1745045"/>
                  <a:gd name="connsiteY4" fmla="*/ 535614 h 734040"/>
                  <a:gd name="connsiteX5" fmla="*/ 1666232 w 1745045"/>
                  <a:gd name="connsiteY5" fmla="*/ 698181 h 734040"/>
                  <a:gd name="connsiteX6" fmla="*/ 198426 w 1745045"/>
                  <a:gd name="connsiteY6" fmla="*/ 734040 h 734040"/>
                  <a:gd name="connsiteX7" fmla="*/ 0 w 1745045"/>
                  <a:gd name="connsiteY7" fmla="*/ 535614 h 734040"/>
                  <a:gd name="connsiteX8" fmla="*/ 0 w 1745045"/>
                  <a:gd name="connsiteY8" fmla="*/ 198426 h 734040"/>
                  <a:gd name="connsiteX0" fmla="*/ 0 w 1745045"/>
                  <a:gd name="connsiteY0" fmla="*/ 198426 h 739933"/>
                  <a:gd name="connsiteX1" fmla="*/ 198426 w 1745045"/>
                  <a:gd name="connsiteY1" fmla="*/ 0 h 739933"/>
                  <a:gd name="connsiteX2" fmla="*/ 1540726 w 1745045"/>
                  <a:gd name="connsiteY2" fmla="*/ 0 h 739933"/>
                  <a:gd name="connsiteX3" fmla="*/ 1739152 w 1745045"/>
                  <a:gd name="connsiteY3" fmla="*/ 198426 h 739933"/>
                  <a:gd name="connsiteX4" fmla="*/ 1739152 w 1745045"/>
                  <a:gd name="connsiteY4" fmla="*/ 535614 h 739933"/>
                  <a:gd name="connsiteX5" fmla="*/ 1666232 w 1745045"/>
                  <a:gd name="connsiteY5" fmla="*/ 698181 h 739933"/>
                  <a:gd name="connsiteX6" fmla="*/ 198426 w 1745045"/>
                  <a:gd name="connsiteY6" fmla="*/ 734040 h 739933"/>
                  <a:gd name="connsiteX7" fmla="*/ 8964 w 1745045"/>
                  <a:gd name="connsiteY7" fmla="*/ 661120 h 739933"/>
                  <a:gd name="connsiteX8" fmla="*/ 0 w 1745045"/>
                  <a:gd name="connsiteY8" fmla="*/ 198426 h 7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5045" h="739933">
                    <a:moveTo>
                      <a:pt x="0" y="198426"/>
                    </a:moveTo>
                    <a:cubicBezTo>
                      <a:pt x="0" y="88838"/>
                      <a:pt x="88838" y="0"/>
                      <a:pt x="198426" y="0"/>
                    </a:cubicBezTo>
                    <a:lnTo>
                      <a:pt x="1540726" y="0"/>
                    </a:lnTo>
                    <a:cubicBezTo>
                      <a:pt x="1650314" y="0"/>
                      <a:pt x="1739152" y="88838"/>
                      <a:pt x="1739152" y="198426"/>
                    </a:cubicBezTo>
                    <a:lnTo>
                      <a:pt x="1739152" y="535614"/>
                    </a:lnTo>
                    <a:cubicBezTo>
                      <a:pt x="1739152" y="645202"/>
                      <a:pt x="1775820" y="698181"/>
                      <a:pt x="1666232" y="698181"/>
                    </a:cubicBezTo>
                    <a:cubicBezTo>
                      <a:pt x="1218799" y="698181"/>
                      <a:pt x="645859" y="734040"/>
                      <a:pt x="198426" y="734040"/>
                    </a:cubicBezTo>
                    <a:cubicBezTo>
                      <a:pt x="88838" y="734040"/>
                      <a:pt x="8964" y="770708"/>
                      <a:pt x="8964" y="661120"/>
                    </a:cubicBezTo>
                    <a:lnTo>
                      <a:pt x="0" y="1984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  <p:sp>
            <p:nvSpPr>
              <p:cNvPr id="40" name="Dikdörtgen: Köşeleri Yuvarlatılmış 39">
                <a:extLst>
                  <a:ext uri="{FF2B5EF4-FFF2-40B4-BE49-F238E27FC236}">
                    <a16:creationId xmlns:a16="http://schemas.microsoft.com/office/drawing/2014/main" id="{562258EE-DD40-79E1-63BE-528C05500D9E}"/>
                  </a:ext>
                </a:extLst>
              </p:cNvPr>
              <p:cNvSpPr/>
              <p:nvPr/>
            </p:nvSpPr>
            <p:spPr>
              <a:xfrm>
                <a:off x="878541" y="2429435"/>
                <a:ext cx="1739153" cy="1591236"/>
              </a:xfrm>
              <a:prstGeom prst="roundRect">
                <a:avLst>
                  <a:gd name="adj" fmla="val 14917"/>
                </a:avLst>
              </a:prstGeom>
              <a:solidFill>
                <a:srgbClr val="EEF3F5"/>
              </a:solid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46" name="Metin kutusu 45">
              <a:extLst>
                <a:ext uri="{FF2B5EF4-FFF2-40B4-BE49-F238E27FC236}">
                  <a16:creationId xmlns:a16="http://schemas.microsoft.com/office/drawing/2014/main" id="{624E3E21-629C-B081-216C-AB8A1C0EC663}"/>
                </a:ext>
              </a:extLst>
            </p:cNvPr>
            <p:cNvSpPr txBox="1"/>
            <p:nvPr/>
          </p:nvSpPr>
          <p:spPr>
            <a:xfrm>
              <a:off x="10229753" y="5245617"/>
              <a:ext cx="1363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Destek türüne göre ödeme</a:t>
              </a:r>
            </a:p>
          </p:txBody>
        </p:sp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CAF43616-F15F-B033-2473-24C9DF1D7491}"/>
                </a:ext>
              </a:extLst>
            </p:cNvPr>
            <p:cNvSpPr txBox="1"/>
            <p:nvPr/>
          </p:nvSpPr>
          <p:spPr>
            <a:xfrm>
              <a:off x="10024310" y="4600628"/>
              <a:ext cx="1883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DESTEK ÖDEMESİ</a:t>
              </a:r>
            </a:p>
          </p:txBody>
        </p:sp>
      </p:grpSp>
      <p:grpSp>
        <p:nvGrpSpPr>
          <p:cNvPr id="86" name="Grup 85">
            <a:extLst>
              <a:ext uri="{FF2B5EF4-FFF2-40B4-BE49-F238E27FC236}">
                <a16:creationId xmlns:a16="http://schemas.microsoft.com/office/drawing/2014/main" id="{14771F10-8D93-F3BD-B1A9-86AF9428968D}"/>
              </a:ext>
            </a:extLst>
          </p:cNvPr>
          <p:cNvGrpSpPr/>
          <p:nvPr/>
        </p:nvGrpSpPr>
        <p:grpSpPr>
          <a:xfrm>
            <a:off x="2075258" y="2672988"/>
            <a:ext cx="8514355" cy="467964"/>
            <a:chOff x="2075257" y="2673494"/>
            <a:chExt cx="8514355" cy="467964"/>
          </a:xfrm>
          <a:solidFill>
            <a:srgbClr val="BF7530"/>
          </a:solidFill>
        </p:grpSpPr>
        <p:sp>
          <p:nvSpPr>
            <p:cNvPr id="14" name="Ok: Şeritli Sağ 13">
              <a:extLst>
                <a:ext uri="{FF2B5EF4-FFF2-40B4-BE49-F238E27FC236}">
                  <a16:creationId xmlns:a16="http://schemas.microsoft.com/office/drawing/2014/main" id="{3B632F13-10B8-5BD8-4765-E554156E3E0B}"/>
                </a:ext>
              </a:extLst>
            </p:cNvPr>
            <p:cNvSpPr/>
            <p:nvPr/>
          </p:nvSpPr>
          <p:spPr>
            <a:xfrm>
              <a:off x="2075257" y="2758058"/>
              <a:ext cx="357188" cy="367553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Ok: Şeritli Sağ 30">
              <a:extLst>
                <a:ext uri="{FF2B5EF4-FFF2-40B4-BE49-F238E27FC236}">
                  <a16:creationId xmlns:a16="http://schemas.microsoft.com/office/drawing/2014/main" id="{5E67EAB3-ACDC-C41F-E830-35668B80C497}"/>
                </a:ext>
              </a:extLst>
            </p:cNvPr>
            <p:cNvSpPr/>
            <p:nvPr/>
          </p:nvSpPr>
          <p:spPr>
            <a:xfrm>
              <a:off x="4177691" y="2773905"/>
              <a:ext cx="357188" cy="367553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Ok: Şeritli Sağ 31">
              <a:extLst>
                <a:ext uri="{FF2B5EF4-FFF2-40B4-BE49-F238E27FC236}">
                  <a16:creationId xmlns:a16="http://schemas.microsoft.com/office/drawing/2014/main" id="{974E1736-910A-E134-87EB-7EEF3E3093CA}"/>
                </a:ext>
              </a:extLst>
            </p:cNvPr>
            <p:cNvSpPr/>
            <p:nvPr/>
          </p:nvSpPr>
          <p:spPr>
            <a:xfrm>
              <a:off x="6229649" y="2716947"/>
              <a:ext cx="357188" cy="367553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3" name="Ok: Şeritli Sağ 32">
              <a:extLst>
                <a:ext uri="{FF2B5EF4-FFF2-40B4-BE49-F238E27FC236}">
                  <a16:creationId xmlns:a16="http://schemas.microsoft.com/office/drawing/2014/main" id="{93206E43-A0AD-3541-14BA-5AB5A542775E}"/>
                </a:ext>
              </a:extLst>
            </p:cNvPr>
            <p:cNvSpPr/>
            <p:nvPr/>
          </p:nvSpPr>
          <p:spPr>
            <a:xfrm>
              <a:off x="8299424" y="2673494"/>
              <a:ext cx="357188" cy="367553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5" name="Ok: Şeritli Sağ 54">
              <a:extLst>
                <a:ext uri="{FF2B5EF4-FFF2-40B4-BE49-F238E27FC236}">
                  <a16:creationId xmlns:a16="http://schemas.microsoft.com/office/drawing/2014/main" id="{9F65C518-D44A-2429-CE02-F9FC25CF940E}"/>
                </a:ext>
              </a:extLst>
            </p:cNvPr>
            <p:cNvSpPr/>
            <p:nvPr/>
          </p:nvSpPr>
          <p:spPr>
            <a:xfrm>
              <a:off x="10232424" y="2681156"/>
              <a:ext cx="357188" cy="367553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68" name="Grup 67">
            <a:extLst>
              <a:ext uri="{FF2B5EF4-FFF2-40B4-BE49-F238E27FC236}">
                <a16:creationId xmlns:a16="http://schemas.microsoft.com/office/drawing/2014/main" id="{6098F110-A251-7444-ECF0-84D36AAC6538}"/>
              </a:ext>
            </a:extLst>
          </p:cNvPr>
          <p:cNvGrpSpPr/>
          <p:nvPr/>
        </p:nvGrpSpPr>
        <p:grpSpPr>
          <a:xfrm>
            <a:off x="483162" y="1002208"/>
            <a:ext cx="11279967" cy="1005619"/>
            <a:chOff x="498988" y="975187"/>
            <a:chExt cx="11279967" cy="1005619"/>
          </a:xfrm>
          <a:solidFill>
            <a:srgbClr val="BF7530"/>
          </a:solidFill>
        </p:grpSpPr>
        <p:pic>
          <p:nvPicPr>
            <p:cNvPr id="57" name="Grafik 56" descr="Para düz dolguyla">
              <a:extLst>
                <a:ext uri="{FF2B5EF4-FFF2-40B4-BE49-F238E27FC236}">
                  <a16:creationId xmlns:a16="http://schemas.microsoft.com/office/drawing/2014/main" id="{71DB6DF3-AA70-6401-7301-5F11F40EE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97621" y="1081233"/>
              <a:ext cx="869755" cy="869755"/>
            </a:xfrm>
            <a:prstGeom prst="rect">
              <a:avLst/>
            </a:prstGeom>
          </p:spPr>
        </p:pic>
        <p:pic>
          <p:nvPicPr>
            <p:cNvPr id="59" name="Grafik 58" descr="Banka düz dolguyla">
              <a:extLst>
                <a:ext uri="{FF2B5EF4-FFF2-40B4-BE49-F238E27FC236}">
                  <a16:creationId xmlns:a16="http://schemas.microsoft.com/office/drawing/2014/main" id="{337F43DC-0962-D6DA-E3A4-4B04A407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64555" y="996443"/>
              <a:ext cx="914400" cy="914400"/>
            </a:xfrm>
            <a:prstGeom prst="rect">
              <a:avLst/>
            </a:prstGeom>
          </p:spPr>
        </p:pic>
        <p:pic>
          <p:nvPicPr>
            <p:cNvPr id="61" name="Grafik 60" descr="Günlük takvim düz dolguyla">
              <a:extLst>
                <a:ext uri="{FF2B5EF4-FFF2-40B4-BE49-F238E27FC236}">
                  <a16:creationId xmlns:a16="http://schemas.microsoft.com/office/drawing/2014/main" id="{BCEB157C-57D5-A76E-FDCE-8E0554D3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16259" y="975187"/>
              <a:ext cx="914400" cy="914400"/>
            </a:xfrm>
            <a:prstGeom prst="rect">
              <a:avLst/>
            </a:prstGeom>
          </p:spPr>
        </p:pic>
        <p:pic>
          <p:nvPicPr>
            <p:cNvPr id="63" name="Grafik 62" descr="Kontrol listesi düz dolguyla">
              <a:extLst>
                <a:ext uri="{FF2B5EF4-FFF2-40B4-BE49-F238E27FC236}">
                  <a16:creationId xmlns:a16="http://schemas.microsoft.com/office/drawing/2014/main" id="{1F97AB70-4CCA-E26D-4C78-E8FCD5CB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874400" y="1026380"/>
              <a:ext cx="914400" cy="914400"/>
            </a:xfrm>
            <a:prstGeom prst="rect">
              <a:avLst/>
            </a:prstGeom>
          </p:spPr>
        </p:pic>
        <p:pic>
          <p:nvPicPr>
            <p:cNvPr id="65" name="Grafik 64" descr="İnternet düz dolguyla">
              <a:extLst>
                <a:ext uri="{FF2B5EF4-FFF2-40B4-BE49-F238E27FC236}">
                  <a16:creationId xmlns:a16="http://schemas.microsoft.com/office/drawing/2014/main" id="{0BC2275F-03FB-E17F-10A5-44B948FC4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11556" y="1066406"/>
              <a:ext cx="914400" cy="914400"/>
            </a:xfrm>
            <a:prstGeom prst="rect">
              <a:avLst/>
            </a:prstGeom>
          </p:spPr>
        </p:pic>
        <p:pic>
          <p:nvPicPr>
            <p:cNvPr id="67" name="Grafik 66" descr="Belge düz dolguyla">
              <a:extLst>
                <a:ext uri="{FF2B5EF4-FFF2-40B4-BE49-F238E27FC236}">
                  <a16:creationId xmlns:a16="http://schemas.microsoft.com/office/drawing/2014/main" id="{FDF07ADF-E3C2-2351-8F00-14B6093A5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98988" y="996443"/>
              <a:ext cx="914400" cy="914400"/>
            </a:xfrm>
            <a:prstGeom prst="rect">
              <a:avLst/>
            </a:prstGeom>
          </p:spPr>
        </p:pic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4FF374C7-CC17-D9EB-36C8-46B603214160}"/>
              </a:ext>
            </a:extLst>
          </p:cNvPr>
          <p:cNvSpPr/>
          <p:nvPr/>
        </p:nvSpPr>
        <p:spPr>
          <a:xfrm>
            <a:off x="892345" y="4535240"/>
            <a:ext cx="245083" cy="2171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D699421-87AB-FFF8-CC73-AD6B462EDDA4}"/>
              </a:ext>
            </a:extLst>
          </p:cNvPr>
          <p:cNvSpPr/>
          <p:nvPr/>
        </p:nvSpPr>
        <p:spPr>
          <a:xfrm>
            <a:off x="3158053" y="4535240"/>
            <a:ext cx="245083" cy="2171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5" name="Grup 84">
            <a:extLst>
              <a:ext uri="{FF2B5EF4-FFF2-40B4-BE49-F238E27FC236}">
                <a16:creationId xmlns:a16="http://schemas.microsoft.com/office/drawing/2014/main" id="{8E09A4E1-118A-99F6-8DFE-A628321D4D67}"/>
              </a:ext>
            </a:extLst>
          </p:cNvPr>
          <p:cNvGrpSpPr/>
          <p:nvPr/>
        </p:nvGrpSpPr>
        <p:grpSpPr>
          <a:xfrm>
            <a:off x="1021976" y="4025382"/>
            <a:ext cx="10391184" cy="727012"/>
            <a:chOff x="1021976" y="4025382"/>
            <a:chExt cx="10391184" cy="727012"/>
          </a:xfrm>
        </p:grpSpPr>
        <p:grpSp>
          <p:nvGrpSpPr>
            <p:cNvPr id="78" name="Grup 77">
              <a:extLst>
                <a:ext uri="{FF2B5EF4-FFF2-40B4-BE49-F238E27FC236}">
                  <a16:creationId xmlns:a16="http://schemas.microsoft.com/office/drawing/2014/main" id="{7D8E775B-861E-1171-1E8C-106675A426A5}"/>
                </a:ext>
              </a:extLst>
            </p:cNvPr>
            <p:cNvGrpSpPr/>
            <p:nvPr/>
          </p:nvGrpSpPr>
          <p:grpSpPr>
            <a:xfrm>
              <a:off x="1021976" y="4025382"/>
              <a:ext cx="10391184" cy="627944"/>
              <a:chOff x="1021976" y="4025382"/>
              <a:chExt cx="10391184" cy="627944"/>
            </a:xfrm>
          </p:grpSpPr>
          <p:cxnSp>
            <p:nvCxnSpPr>
              <p:cNvPr id="70" name="Düz Bağlayıcı 69">
                <a:extLst>
                  <a:ext uri="{FF2B5EF4-FFF2-40B4-BE49-F238E27FC236}">
                    <a16:creationId xmlns:a16="http://schemas.microsoft.com/office/drawing/2014/main" id="{9DBEFB8C-F15D-4DD3-E009-1FBD8B2BC3B7}"/>
                  </a:ext>
                </a:extLst>
              </p:cNvPr>
              <p:cNvCxnSpPr>
                <a:stCxn id="4" idx="2"/>
              </p:cNvCxnSpPr>
              <p:nvPr/>
            </p:nvCxnSpPr>
            <p:spPr>
              <a:xfrm flipH="1">
                <a:off x="1021976" y="4025383"/>
                <a:ext cx="13019" cy="600405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Düz Bağlayıcı 70">
                <a:extLst>
                  <a:ext uri="{FF2B5EF4-FFF2-40B4-BE49-F238E27FC236}">
                    <a16:creationId xmlns:a16="http://schemas.microsoft.com/office/drawing/2014/main" id="{23104FFE-808D-9C29-DFD5-2B6862EFD81A}"/>
                  </a:ext>
                </a:extLst>
              </p:cNvPr>
              <p:cNvCxnSpPr/>
              <p:nvPr/>
            </p:nvCxnSpPr>
            <p:spPr>
              <a:xfrm flipH="1">
                <a:off x="3288647" y="4048324"/>
                <a:ext cx="13019" cy="600405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Düz Bağlayıcı 71">
                <a:extLst>
                  <a:ext uri="{FF2B5EF4-FFF2-40B4-BE49-F238E27FC236}">
                    <a16:creationId xmlns:a16="http://schemas.microsoft.com/office/drawing/2014/main" id="{6A5BBF7A-ED7C-EA20-8C20-479B166FE9E9}"/>
                  </a:ext>
                </a:extLst>
              </p:cNvPr>
              <p:cNvCxnSpPr/>
              <p:nvPr/>
            </p:nvCxnSpPr>
            <p:spPr>
              <a:xfrm flipH="1">
                <a:off x="5380897" y="4025382"/>
                <a:ext cx="13019" cy="600405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Düz Bağlayıcı 72">
                <a:extLst>
                  <a:ext uri="{FF2B5EF4-FFF2-40B4-BE49-F238E27FC236}">
                    <a16:creationId xmlns:a16="http://schemas.microsoft.com/office/drawing/2014/main" id="{F9EE0DD3-340B-3B21-39ED-30C2BA9E6227}"/>
                  </a:ext>
                </a:extLst>
              </p:cNvPr>
              <p:cNvCxnSpPr/>
              <p:nvPr/>
            </p:nvCxnSpPr>
            <p:spPr>
              <a:xfrm flipH="1">
                <a:off x="7473147" y="4034578"/>
                <a:ext cx="13019" cy="600405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Düz Bağlayıcı 73">
                <a:extLst>
                  <a:ext uri="{FF2B5EF4-FFF2-40B4-BE49-F238E27FC236}">
                    <a16:creationId xmlns:a16="http://schemas.microsoft.com/office/drawing/2014/main" id="{651646D2-EECB-2024-83EC-B67C7AF551D3}"/>
                  </a:ext>
                </a:extLst>
              </p:cNvPr>
              <p:cNvCxnSpPr/>
              <p:nvPr/>
            </p:nvCxnSpPr>
            <p:spPr>
              <a:xfrm flipH="1">
                <a:off x="11400141" y="4052921"/>
                <a:ext cx="13019" cy="600405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Düz Bağlayıcı 74">
                <a:extLst>
                  <a:ext uri="{FF2B5EF4-FFF2-40B4-BE49-F238E27FC236}">
                    <a16:creationId xmlns:a16="http://schemas.microsoft.com/office/drawing/2014/main" id="{06B70376-DA1E-CE71-01A9-25681980DD02}"/>
                  </a:ext>
                </a:extLst>
              </p:cNvPr>
              <p:cNvCxnSpPr/>
              <p:nvPr/>
            </p:nvCxnSpPr>
            <p:spPr>
              <a:xfrm flipH="1">
                <a:off x="9409361" y="4034577"/>
                <a:ext cx="13019" cy="600405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Düz Bağlayıcı 76">
                <a:extLst>
                  <a:ext uri="{FF2B5EF4-FFF2-40B4-BE49-F238E27FC236}">
                    <a16:creationId xmlns:a16="http://schemas.microsoft.com/office/drawing/2014/main" id="{D142C5C3-6021-BC88-EB93-AB3A46404356}"/>
                  </a:ext>
                </a:extLst>
              </p:cNvPr>
              <p:cNvCxnSpPr/>
              <p:nvPr/>
            </p:nvCxnSpPr>
            <p:spPr>
              <a:xfrm>
                <a:off x="1043296" y="4625787"/>
                <a:ext cx="10356845" cy="22942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C42FA8C-1F63-9500-0108-EE3BE079280F}"/>
                </a:ext>
              </a:extLst>
            </p:cNvPr>
            <p:cNvSpPr/>
            <p:nvPr/>
          </p:nvSpPr>
          <p:spPr>
            <a:xfrm>
              <a:off x="5273497" y="4535240"/>
              <a:ext cx="245083" cy="21715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04BFB020-ED9F-8673-D22D-D768E3104928}"/>
              </a:ext>
            </a:extLst>
          </p:cNvPr>
          <p:cNvSpPr/>
          <p:nvPr/>
        </p:nvSpPr>
        <p:spPr>
          <a:xfrm>
            <a:off x="7357114" y="4535240"/>
            <a:ext cx="245083" cy="2171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0F4B9D5-8CC9-74D0-F487-7FA30F4E503D}"/>
              </a:ext>
            </a:extLst>
          </p:cNvPr>
          <p:cNvSpPr/>
          <p:nvPr/>
        </p:nvSpPr>
        <p:spPr>
          <a:xfrm>
            <a:off x="9299838" y="4535240"/>
            <a:ext cx="245083" cy="2171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332B0AE-E011-CA8A-B640-6005F43E86EF}"/>
              </a:ext>
            </a:extLst>
          </p:cNvPr>
          <p:cNvSpPr/>
          <p:nvPr/>
        </p:nvSpPr>
        <p:spPr>
          <a:xfrm>
            <a:off x="11262458" y="4535240"/>
            <a:ext cx="245083" cy="2171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Metin kutusu 86">
            <a:extLst>
              <a:ext uri="{FF2B5EF4-FFF2-40B4-BE49-F238E27FC236}">
                <a16:creationId xmlns:a16="http://schemas.microsoft.com/office/drawing/2014/main" id="{31CA1D1E-B50F-4BC3-B69F-310E6AE324EF}"/>
              </a:ext>
            </a:extLst>
          </p:cNvPr>
          <p:cNvSpPr txBox="1"/>
          <p:nvPr/>
        </p:nvSpPr>
        <p:spPr>
          <a:xfrm>
            <a:off x="2075258" y="5106912"/>
            <a:ext cx="918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sz="3200" b="1" dirty="0">
                <a:solidFill>
                  <a:srgbClr val="BF7530"/>
                </a:solidFill>
                <a:latin typeface="Aptos" panose="020B0004020202020204" pitchFamily="34" charset="0"/>
              </a:rPr>
              <a:t>BAŞVURU TARİHLERİ : </a:t>
            </a: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r>
              <a:rPr lang="tr-TR" sz="3200" b="1" dirty="0">
                <a:solidFill>
                  <a:srgbClr val="BF7530"/>
                </a:solidFill>
                <a:latin typeface="Aptos" panose="020B0004020202020204" pitchFamily="34" charset="0"/>
              </a:rPr>
              <a:t> </a:t>
            </a: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Mart – 30 Nisan 2026</a:t>
            </a:r>
          </a:p>
          <a:p>
            <a:pPr marL="0" lvl="1" algn="just"/>
            <a:r>
              <a:rPr lang="tr-TR" sz="3200" b="1" dirty="0">
                <a:solidFill>
                  <a:srgbClr val="BF7530"/>
                </a:solidFill>
                <a:latin typeface="Aptos" panose="020B0004020202020204" pitchFamily="34" charset="0"/>
              </a:rPr>
              <a:t>ÖDEME TALEBİ SON TARİH : </a:t>
            </a: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31 Mart 2027</a:t>
            </a:r>
          </a:p>
        </p:txBody>
      </p:sp>
    </p:spTree>
    <p:extLst>
      <p:ext uri="{BB962C8B-B14F-4D97-AF65-F5344CB8AC3E}">
        <p14:creationId xmlns:p14="http://schemas.microsoft.com/office/powerpoint/2010/main" val="327977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EFBD19-7D0D-0EF1-14F9-712FC2C63C5F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CCE350-9BEB-0AC7-6CC4-CE0BEA5A2D73}"/>
              </a:ext>
            </a:extLst>
          </p:cNvPr>
          <p:cNvSpPr txBox="1"/>
          <p:nvPr/>
        </p:nvSpPr>
        <p:spPr>
          <a:xfrm>
            <a:off x="3288647" y="190327"/>
            <a:ext cx="673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DESTEK ÖDEMESİ</a:t>
            </a: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2CB95431-76F4-532C-34C3-9E8E01E08206}"/>
              </a:ext>
            </a:extLst>
          </p:cNvPr>
          <p:cNvGrpSpPr/>
          <p:nvPr/>
        </p:nvGrpSpPr>
        <p:grpSpPr>
          <a:xfrm>
            <a:off x="646544" y="1552980"/>
            <a:ext cx="7093529" cy="991387"/>
            <a:chOff x="646544" y="1552980"/>
            <a:chExt cx="7093529" cy="991387"/>
          </a:xfrm>
        </p:grpSpPr>
        <p:grpSp>
          <p:nvGrpSpPr>
            <p:cNvPr id="39" name="Grup 38">
              <a:extLst>
                <a:ext uri="{FF2B5EF4-FFF2-40B4-BE49-F238E27FC236}">
                  <a16:creationId xmlns:a16="http://schemas.microsoft.com/office/drawing/2014/main" id="{1CA8EC2A-BEE0-5E40-6B7D-3EB1B14A38D9}"/>
                </a:ext>
              </a:extLst>
            </p:cNvPr>
            <p:cNvGrpSpPr/>
            <p:nvPr/>
          </p:nvGrpSpPr>
          <p:grpSpPr>
            <a:xfrm>
              <a:off x="646544" y="1552980"/>
              <a:ext cx="7093529" cy="991387"/>
              <a:chOff x="646544" y="1552980"/>
              <a:chExt cx="7093529" cy="991387"/>
            </a:xfrm>
          </p:grpSpPr>
          <p:sp>
            <p:nvSpPr>
              <p:cNvPr id="4" name="Ok: Beşgen 3">
                <a:extLst>
                  <a:ext uri="{FF2B5EF4-FFF2-40B4-BE49-F238E27FC236}">
                    <a16:creationId xmlns:a16="http://schemas.microsoft.com/office/drawing/2014/main" id="{D8DFA398-10FD-FFEF-6A58-B11873AE5365}"/>
                  </a:ext>
                </a:extLst>
              </p:cNvPr>
              <p:cNvSpPr/>
              <p:nvPr/>
            </p:nvSpPr>
            <p:spPr>
              <a:xfrm>
                <a:off x="1330035" y="1552981"/>
                <a:ext cx="6410038" cy="991386"/>
              </a:xfrm>
              <a:prstGeom prst="homePlate">
                <a:avLst/>
              </a:prstGeom>
              <a:solidFill>
                <a:srgbClr val="EEF3F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9A26BD01-8448-BF59-9873-4E68024B9723}"/>
                  </a:ext>
                </a:extLst>
              </p:cNvPr>
              <p:cNvSpPr txBox="1"/>
              <p:nvPr/>
            </p:nvSpPr>
            <p:spPr>
              <a:xfrm>
                <a:off x="1408928" y="1612210"/>
                <a:ext cx="5976128" cy="87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  <a:latin typeface="Aptos" panose="020B0004020202020204" pitchFamily="34" charset="0"/>
                  </a:rPr>
                  <a:t>İşletmenin Gelir İdaresi Başkanlığı kayıtlarına göre vergi mükellefiyetinin devam etmesi gerekir.</a:t>
                </a:r>
              </a:p>
            </p:txBody>
          </p:sp>
          <p:sp>
            <p:nvSpPr>
              <p:cNvPr id="19" name="Akış Çizelgesi: Depolanmış Veri 18">
                <a:extLst>
                  <a:ext uri="{FF2B5EF4-FFF2-40B4-BE49-F238E27FC236}">
                    <a16:creationId xmlns:a16="http://schemas.microsoft.com/office/drawing/2014/main" id="{4908D840-0D60-BDBC-D889-AB37F4AE4397}"/>
                  </a:ext>
                </a:extLst>
              </p:cNvPr>
              <p:cNvSpPr/>
              <p:nvPr/>
            </p:nvSpPr>
            <p:spPr>
              <a:xfrm>
                <a:off x="646544" y="1552980"/>
                <a:ext cx="849746" cy="991386"/>
              </a:xfrm>
              <a:prstGeom prst="flowChartOnlineStorag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28" name="Düz Bağlayıcı 27">
              <a:extLst>
                <a:ext uri="{FF2B5EF4-FFF2-40B4-BE49-F238E27FC236}">
                  <a16:creationId xmlns:a16="http://schemas.microsoft.com/office/drawing/2014/main" id="{E2FDCA8A-42B7-6EE7-AB73-507FBE08CE18}"/>
                </a:ext>
              </a:extLst>
            </p:cNvPr>
            <p:cNvCxnSpPr/>
            <p:nvPr/>
          </p:nvCxnSpPr>
          <p:spPr>
            <a:xfrm>
              <a:off x="7250545" y="1552980"/>
              <a:ext cx="0" cy="991386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 44">
            <a:extLst>
              <a:ext uri="{FF2B5EF4-FFF2-40B4-BE49-F238E27FC236}">
                <a16:creationId xmlns:a16="http://schemas.microsoft.com/office/drawing/2014/main" id="{333F6B0F-B484-7485-BF2B-1DE3BF6E8991}"/>
              </a:ext>
            </a:extLst>
          </p:cNvPr>
          <p:cNvGrpSpPr/>
          <p:nvPr/>
        </p:nvGrpSpPr>
        <p:grpSpPr>
          <a:xfrm>
            <a:off x="1496290" y="2691249"/>
            <a:ext cx="7568695" cy="991387"/>
            <a:chOff x="1496290" y="2691249"/>
            <a:chExt cx="7568695" cy="991387"/>
          </a:xfrm>
        </p:grpSpPr>
        <p:grpSp>
          <p:nvGrpSpPr>
            <p:cNvPr id="40" name="Grup 39">
              <a:extLst>
                <a:ext uri="{FF2B5EF4-FFF2-40B4-BE49-F238E27FC236}">
                  <a16:creationId xmlns:a16="http://schemas.microsoft.com/office/drawing/2014/main" id="{6C9EEA70-016D-4CC5-4432-4D70EA8C7866}"/>
                </a:ext>
              </a:extLst>
            </p:cNvPr>
            <p:cNvGrpSpPr/>
            <p:nvPr/>
          </p:nvGrpSpPr>
          <p:grpSpPr>
            <a:xfrm>
              <a:off x="1496290" y="2691249"/>
              <a:ext cx="7568695" cy="991387"/>
              <a:chOff x="1496290" y="2691249"/>
              <a:chExt cx="7568695" cy="991387"/>
            </a:xfrm>
          </p:grpSpPr>
          <p:grpSp>
            <p:nvGrpSpPr>
              <p:cNvPr id="8" name="Grup 7">
                <a:extLst>
                  <a:ext uri="{FF2B5EF4-FFF2-40B4-BE49-F238E27FC236}">
                    <a16:creationId xmlns:a16="http://schemas.microsoft.com/office/drawing/2014/main" id="{3B79F4FB-5B17-8FFA-F14F-C4675A3F14FC}"/>
                  </a:ext>
                </a:extLst>
              </p:cNvPr>
              <p:cNvGrpSpPr/>
              <p:nvPr/>
            </p:nvGrpSpPr>
            <p:grpSpPr>
              <a:xfrm>
                <a:off x="2202870" y="2691250"/>
                <a:ext cx="6862115" cy="991386"/>
                <a:chOff x="1330035" y="1810327"/>
                <a:chExt cx="6003637" cy="734040"/>
              </a:xfrm>
            </p:grpSpPr>
            <p:sp>
              <p:nvSpPr>
                <p:cNvPr id="9" name="Ok: Beşgen 8">
                  <a:extLst>
                    <a:ext uri="{FF2B5EF4-FFF2-40B4-BE49-F238E27FC236}">
                      <a16:creationId xmlns:a16="http://schemas.microsoft.com/office/drawing/2014/main" id="{7AF413FA-9F11-EB01-45FA-0A854F17BA33}"/>
                    </a:ext>
                  </a:extLst>
                </p:cNvPr>
                <p:cNvSpPr/>
                <p:nvPr/>
              </p:nvSpPr>
              <p:spPr>
                <a:xfrm>
                  <a:off x="1330035" y="1810327"/>
                  <a:ext cx="6003637" cy="734040"/>
                </a:xfrm>
                <a:prstGeom prst="homePlate">
                  <a:avLst/>
                </a:prstGeom>
                <a:solidFill>
                  <a:srgbClr val="EEF3F5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0" name="Metin kutusu 9">
                  <a:extLst>
                    <a:ext uri="{FF2B5EF4-FFF2-40B4-BE49-F238E27FC236}">
                      <a16:creationId xmlns:a16="http://schemas.microsoft.com/office/drawing/2014/main" id="{F37667F3-768E-924F-8EA7-302E3123506D}"/>
                    </a:ext>
                  </a:extLst>
                </p:cNvPr>
                <p:cNvSpPr txBox="1"/>
                <p:nvPr/>
              </p:nvSpPr>
              <p:spPr>
                <a:xfrm>
                  <a:off x="1403926" y="1854181"/>
                  <a:ext cx="5527966" cy="683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>
                      <a:solidFill>
                        <a:schemeClr val="accent1">
                          <a:lumMod val="50000"/>
                        </a:schemeClr>
                      </a:solidFill>
                      <a:latin typeface="Aptos" panose="020B0004020202020204" pitchFamily="34" charset="0"/>
                    </a:rPr>
                    <a:t>İşletmenin programa başvuru yapmış olduğu destek türü için belirtilen NACE kodlarına ilişkin faaliyetine devam ediyor olması gerekir.</a:t>
                  </a:r>
                </a:p>
              </p:txBody>
            </p:sp>
          </p:grpSp>
          <p:sp>
            <p:nvSpPr>
              <p:cNvPr id="20" name="Akış Çizelgesi: Depolanmış Veri 19">
                <a:extLst>
                  <a:ext uri="{FF2B5EF4-FFF2-40B4-BE49-F238E27FC236}">
                    <a16:creationId xmlns:a16="http://schemas.microsoft.com/office/drawing/2014/main" id="{A7AD5B26-C1A4-C6A5-459F-0B1722ED59E1}"/>
                  </a:ext>
                </a:extLst>
              </p:cNvPr>
              <p:cNvSpPr/>
              <p:nvPr/>
            </p:nvSpPr>
            <p:spPr>
              <a:xfrm>
                <a:off x="1496290" y="2691249"/>
                <a:ext cx="849746" cy="991386"/>
              </a:xfrm>
              <a:prstGeom prst="flowChartOnlineStorag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29" name="Düz Bağlayıcı 28">
              <a:extLst>
                <a:ext uri="{FF2B5EF4-FFF2-40B4-BE49-F238E27FC236}">
                  <a16:creationId xmlns:a16="http://schemas.microsoft.com/office/drawing/2014/main" id="{7124BB79-8982-769C-30AD-70D31C2773C1}"/>
                </a:ext>
              </a:extLst>
            </p:cNvPr>
            <p:cNvCxnSpPr/>
            <p:nvPr/>
          </p:nvCxnSpPr>
          <p:spPr>
            <a:xfrm>
              <a:off x="8527244" y="2691249"/>
              <a:ext cx="0" cy="991386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 43">
            <a:extLst>
              <a:ext uri="{FF2B5EF4-FFF2-40B4-BE49-F238E27FC236}">
                <a16:creationId xmlns:a16="http://schemas.microsoft.com/office/drawing/2014/main" id="{D5A2F399-4A8B-AB30-4680-919C7923BE87}"/>
              </a:ext>
            </a:extLst>
          </p:cNvPr>
          <p:cNvGrpSpPr/>
          <p:nvPr/>
        </p:nvGrpSpPr>
        <p:grpSpPr>
          <a:xfrm>
            <a:off x="3865976" y="5077176"/>
            <a:ext cx="7988954" cy="1014995"/>
            <a:chOff x="3865976" y="5077176"/>
            <a:chExt cx="7988954" cy="1014995"/>
          </a:xfrm>
        </p:grpSpPr>
        <p:grpSp>
          <p:nvGrpSpPr>
            <p:cNvPr id="42" name="Grup 41">
              <a:extLst>
                <a:ext uri="{FF2B5EF4-FFF2-40B4-BE49-F238E27FC236}">
                  <a16:creationId xmlns:a16="http://schemas.microsoft.com/office/drawing/2014/main" id="{EAE4EDD1-A614-4D59-F191-90057475ADEA}"/>
                </a:ext>
              </a:extLst>
            </p:cNvPr>
            <p:cNvGrpSpPr/>
            <p:nvPr/>
          </p:nvGrpSpPr>
          <p:grpSpPr>
            <a:xfrm>
              <a:off x="3865976" y="5077176"/>
              <a:ext cx="7988954" cy="1014995"/>
              <a:chOff x="3556501" y="5087240"/>
              <a:chExt cx="7988954" cy="1014995"/>
            </a:xfrm>
          </p:grpSpPr>
          <p:grpSp>
            <p:nvGrpSpPr>
              <p:cNvPr id="15" name="Grup 14">
                <a:extLst>
                  <a:ext uri="{FF2B5EF4-FFF2-40B4-BE49-F238E27FC236}">
                    <a16:creationId xmlns:a16="http://schemas.microsoft.com/office/drawing/2014/main" id="{F0B8DCEE-F5CA-01CA-3FD1-BBAF0790806D}"/>
                  </a:ext>
                </a:extLst>
              </p:cNvPr>
              <p:cNvGrpSpPr/>
              <p:nvPr/>
            </p:nvGrpSpPr>
            <p:grpSpPr>
              <a:xfrm>
                <a:off x="4202544" y="5087240"/>
                <a:ext cx="7342911" cy="1007108"/>
                <a:chOff x="1330035" y="1810327"/>
                <a:chExt cx="6003637" cy="734040"/>
              </a:xfrm>
            </p:grpSpPr>
            <p:sp>
              <p:nvSpPr>
                <p:cNvPr id="16" name="Ok: Beşgen 15">
                  <a:extLst>
                    <a:ext uri="{FF2B5EF4-FFF2-40B4-BE49-F238E27FC236}">
                      <a16:creationId xmlns:a16="http://schemas.microsoft.com/office/drawing/2014/main" id="{0CB41B3C-1F58-4F27-680B-BA513CC6A0AF}"/>
                    </a:ext>
                  </a:extLst>
                </p:cNvPr>
                <p:cNvSpPr/>
                <p:nvPr/>
              </p:nvSpPr>
              <p:spPr>
                <a:xfrm>
                  <a:off x="1330035" y="1810327"/>
                  <a:ext cx="6003637" cy="734040"/>
                </a:xfrm>
                <a:prstGeom prst="homePlate">
                  <a:avLst/>
                </a:prstGeom>
                <a:solidFill>
                  <a:srgbClr val="EEF3F5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7" name="Metin kutusu 16">
                  <a:extLst>
                    <a:ext uri="{FF2B5EF4-FFF2-40B4-BE49-F238E27FC236}">
                      <a16:creationId xmlns:a16="http://schemas.microsoft.com/office/drawing/2014/main" id="{FCED959A-F205-2A0A-B3F5-C0F9693E30BB}"/>
                    </a:ext>
                  </a:extLst>
                </p:cNvPr>
                <p:cNvSpPr txBox="1"/>
                <p:nvPr/>
              </p:nvSpPr>
              <p:spPr>
                <a:xfrm>
                  <a:off x="1403926" y="1854181"/>
                  <a:ext cx="5597237" cy="6729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>
                      <a:solidFill>
                        <a:schemeClr val="accent1">
                          <a:lumMod val="50000"/>
                        </a:schemeClr>
                      </a:solidFill>
                      <a:latin typeface="Aptos" panose="020B0004020202020204" pitchFamily="34" charset="0"/>
                    </a:rPr>
                    <a:t>Finansman desteği kapsamında ödeme talebinde bulunacak işletmenin kullanmış olduğu krediye ilişkin ödenmemiş taksitinin bulunmaması gerekir.</a:t>
                  </a:r>
                </a:p>
              </p:txBody>
            </p:sp>
          </p:grpSp>
          <p:sp>
            <p:nvSpPr>
              <p:cNvPr id="26" name="Akış Çizelgesi: Depolanmış Veri 25">
                <a:extLst>
                  <a:ext uri="{FF2B5EF4-FFF2-40B4-BE49-F238E27FC236}">
                    <a16:creationId xmlns:a16="http://schemas.microsoft.com/office/drawing/2014/main" id="{C860DCA7-F9B2-BEA7-AB90-F8B4E914A446}"/>
                  </a:ext>
                </a:extLst>
              </p:cNvPr>
              <p:cNvSpPr/>
              <p:nvPr/>
            </p:nvSpPr>
            <p:spPr>
              <a:xfrm>
                <a:off x="3556501" y="5087241"/>
                <a:ext cx="849746" cy="1014994"/>
              </a:xfrm>
              <a:prstGeom prst="flowChartOnlineStorag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cxnSp>
          <p:nvCxnSpPr>
            <p:cNvPr id="30" name="Düz Bağlayıcı 29">
              <a:extLst>
                <a:ext uri="{FF2B5EF4-FFF2-40B4-BE49-F238E27FC236}">
                  <a16:creationId xmlns:a16="http://schemas.microsoft.com/office/drawing/2014/main" id="{7F03C3A3-0F12-9ACD-9CA9-5E72BCF822A6}"/>
                </a:ext>
              </a:extLst>
            </p:cNvPr>
            <p:cNvCxnSpPr>
              <a:cxnSpLocks/>
            </p:cNvCxnSpPr>
            <p:nvPr/>
          </p:nvCxnSpPr>
          <p:spPr>
            <a:xfrm>
              <a:off x="11319706" y="5077176"/>
              <a:ext cx="0" cy="101006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45">
            <a:extLst>
              <a:ext uri="{FF2B5EF4-FFF2-40B4-BE49-F238E27FC236}">
                <a16:creationId xmlns:a16="http://schemas.microsoft.com/office/drawing/2014/main" id="{71F72B6D-5B3A-6897-DF6C-BA66291B7616}"/>
              </a:ext>
            </a:extLst>
          </p:cNvPr>
          <p:cNvGrpSpPr/>
          <p:nvPr/>
        </p:nvGrpSpPr>
        <p:grpSpPr>
          <a:xfrm>
            <a:off x="2674463" y="3858117"/>
            <a:ext cx="7661842" cy="1015934"/>
            <a:chOff x="2674463" y="3858117"/>
            <a:chExt cx="7661842" cy="1015934"/>
          </a:xfrm>
        </p:grpSpPr>
        <p:grpSp>
          <p:nvGrpSpPr>
            <p:cNvPr id="41" name="Grup 40">
              <a:extLst>
                <a:ext uri="{FF2B5EF4-FFF2-40B4-BE49-F238E27FC236}">
                  <a16:creationId xmlns:a16="http://schemas.microsoft.com/office/drawing/2014/main" id="{FF17B401-8DD9-99F9-C99B-68DC978E66D4}"/>
                </a:ext>
              </a:extLst>
            </p:cNvPr>
            <p:cNvGrpSpPr/>
            <p:nvPr/>
          </p:nvGrpSpPr>
          <p:grpSpPr>
            <a:xfrm>
              <a:off x="2674463" y="3866943"/>
              <a:ext cx="7661842" cy="1007108"/>
              <a:chOff x="2674463" y="3866943"/>
              <a:chExt cx="7661842" cy="1007108"/>
            </a:xfrm>
          </p:grpSpPr>
          <p:grpSp>
            <p:nvGrpSpPr>
              <p:cNvPr id="11" name="Grup 10">
                <a:extLst>
                  <a:ext uri="{FF2B5EF4-FFF2-40B4-BE49-F238E27FC236}">
                    <a16:creationId xmlns:a16="http://schemas.microsoft.com/office/drawing/2014/main" id="{357EED82-8CA4-C73F-5A0E-061D8FEEF17A}"/>
                  </a:ext>
                </a:extLst>
              </p:cNvPr>
              <p:cNvGrpSpPr/>
              <p:nvPr/>
            </p:nvGrpSpPr>
            <p:grpSpPr>
              <a:xfrm>
                <a:off x="3371776" y="3866944"/>
                <a:ext cx="6964529" cy="1007107"/>
                <a:chOff x="1330035" y="1810327"/>
                <a:chExt cx="6003637" cy="734040"/>
              </a:xfrm>
            </p:grpSpPr>
            <p:sp>
              <p:nvSpPr>
                <p:cNvPr id="13" name="Ok: Beşgen 12">
                  <a:extLst>
                    <a:ext uri="{FF2B5EF4-FFF2-40B4-BE49-F238E27FC236}">
                      <a16:creationId xmlns:a16="http://schemas.microsoft.com/office/drawing/2014/main" id="{750F9E64-EA37-A04A-2440-874916F91D17}"/>
                    </a:ext>
                  </a:extLst>
                </p:cNvPr>
                <p:cNvSpPr/>
                <p:nvPr/>
              </p:nvSpPr>
              <p:spPr>
                <a:xfrm>
                  <a:off x="1330035" y="1810327"/>
                  <a:ext cx="6003637" cy="734040"/>
                </a:xfrm>
                <a:prstGeom prst="homePlate">
                  <a:avLst/>
                </a:prstGeom>
                <a:solidFill>
                  <a:srgbClr val="EEF3F5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" name="Metin kutusu 13">
                  <a:extLst>
                    <a:ext uri="{FF2B5EF4-FFF2-40B4-BE49-F238E27FC236}">
                      <a16:creationId xmlns:a16="http://schemas.microsoft.com/office/drawing/2014/main" id="{6B067949-65C4-714D-A658-25C6EE966683}"/>
                    </a:ext>
                  </a:extLst>
                </p:cNvPr>
                <p:cNvSpPr txBox="1"/>
                <p:nvPr/>
              </p:nvSpPr>
              <p:spPr>
                <a:xfrm>
                  <a:off x="1403926" y="1898036"/>
                  <a:ext cx="59297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>
                      <a:solidFill>
                        <a:schemeClr val="accent1">
                          <a:lumMod val="50000"/>
                        </a:schemeClr>
                      </a:solidFill>
                      <a:latin typeface="Aptos" panose="020B0004020202020204" pitchFamily="34" charset="0"/>
                    </a:rPr>
                    <a:t>İşletmenin KOSGEB’e vadesi geçmiş borcunun bulunmaması gerekir.</a:t>
                  </a:r>
                </a:p>
              </p:txBody>
            </p:sp>
          </p:grpSp>
          <p:sp>
            <p:nvSpPr>
              <p:cNvPr id="25" name="Akış Çizelgesi: Depolanmış Veri 24">
                <a:extLst>
                  <a:ext uri="{FF2B5EF4-FFF2-40B4-BE49-F238E27FC236}">
                    <a16:creationId xmlns:a16="http://schemas.microsoft.com/office/drawing/2014/main" id="{9CDBCDB8-303B-B1B4-D900-98ECCF06D8D3}"/>
                  </a:ext>
                </a:extLst>
              </p:cNvPr>
              <p:cNvSpPr/>
              <p:nvPr/>
            </p:nvSpPr>
            <p:spPr>
              <a:xfrm>
                <a:off x="2674463" y="3866943"/>
                <a:ext cx="849746" cy="1007107"/>
              </a:xfrm>
              <a:prstGeom prst="flowChartOnlineStorag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31" name="Düz Bağlayıcı 30">
              <a:extLst>
                <a:ext uri="{FF2B5EF4-FFF2-40B4-BE49-F238E27FC236}">
                  <a16:creationId xmlns:a16="http://schemas.microsoft.com/office/drawing/2014/main" id="{A7F322DA-27D6-7415-C9FF-49D70E65C902}"/>
                </a:ext>
              </a:extLst>
            </p:cNvPr>
            <p:cNvCxnSpPr>
              <a:cxnSpLocks/>
            </p:cNvCxnSpPr>
            <p:nvPr/>
          </p:nvCxnSpPr>
          <p:spPr>
            <a:xfrm>
              <a:off x="9818254" y="3858117"/>
              <a:ext cx="0" cy="10159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B9C7C621-826D-03F1-59A6-6ECE9A7AD4FB}"/>
              </a:ext>
            </a:extLst>
          </p:cNvPr>
          <p:cNvSpPr txBox="1"/>
          <p:nvPr/>
        </p:nvSpPr>
        <p:spPr>
          <a:xfrm>
            <a:off x="877912" y="898762"/>
            <a:ext cx="597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DESTEK ÖDEMESİ ALABİLMEK İÇİN; </a:t>
            </a:r>
          </a:p>
        </p:txBody>
      </p:sp>
    </p:spTree>
    <p:extLst>
      <p:ext uri="{BB962C8B-B14F-4D97-AF65-F5344CB8AC3E}">
        <p14:creationId xmlns:p14="http://schemas.microsoft.com/office/powerpoint/2010/main" val="239284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171ED70-7764-689A-170C-EBE99C985C07}"/>
              </a:ext>
            </a:extLst>
          </p:cNvPr>
          <p:cNvSpPr/>
          <p:nvPr/>
        </p:nvSpPr>
        <p:spPr>
          <a:xfrm>
            <a:off x="452583" y="1111545"/>
            <a:ext cx="11499273" cy="4177631"/>
          </a:xfrm>
          <a:prstGeom prst="roundRect">
            <a:avLst/>
          </a:prstGeom>
          <a:solidFill>
            <a:srgbClr val="EEF3F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EFBD19-7D0D-0EF1-14F9-712FC2C63C5F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CCE350-9BEB-0AC7-6CC4-CE0BEA5A2D73}"/>
              </a:ext>
            </a:extLst>
          </p:cNvPr>
          <p:cNvSpPr txBox="1"/>
          <p:nvPr/>
        </p:nvSpPr>
        <p:spPr>
          <a:xfrm>
            <a:off x="3288647" y="190327"/>
            <a:ext cx="673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DESTEK ÖDEME SÜRECİ</a:t>
            </a:r>
          </a:p>
        </p:txBody>
      </p:sp>
      <p:pic>
        <p:nvPicPr>
          <p:cNvPr id="8" name="Resim 7" descr="çizim, çocukların yaptığı resimler, kırpıntı çizim, çizgi fil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207B5F7-DADF-D790-41B8-A30B4EE52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3" y="1408017"/>
            <a:ext cx="4380137" cy="3020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711B8F1C-5383-B69B-E1B1-232CCA0AB904}"/>
              </a:ext>
            </a:extLst>
          </p:cNvPr>
          <p:cNvGrpSpPr/>
          <p:nvPr/>
        </p:nvGrpSpPr>
        <p:grpSpPr>
          <a:xfrm>
            <a:off x="4698248" y="1718895"/>
            <a:ext cx="6881189" cy="3416320"/>
            <a:chOff x="4832718" y="1566219"/>
            <a:chExt cx="6881189" cy="3416320"/>
          </a:xfrm>
        </p:grpSpPr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2A9EBE31-629A-4E33-5ABC-F6669503D1A0}"/>
                </a:ext>
              </a:extLst>
            </p:cNvPr>
            <p:cNvSpPr txBox="1"/>
            <p:nvPr/>
          </p:nvSpPr>
          <p:spPr>
            <a:xfrm>
              <a:off x="5756454" y="1566219"/>
              <a:ext cx="595745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Ödeme talepleri en geç her ayın beşinci gününün sonuna kadar yapılır. </a:t>
              </a:r>
            </a:p>
            <a:p>
              <a:endPara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Destek ödemesi, işletmenin ödeme ve elektronik para kuruluşları nezdindeki  hesabına veya SGK banka hesabına aktarılır. </a:t>
              </a:r>
            </a:p>
            <a:p>
              <a:endPara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Destek tutarı sadece vergi dairesi ve SGK prim borç ödemesi için kullanılır. </a:t>
              </a:r>
            </a:p>
            <a:p>
              <a:endPara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1" name="Resim 10" descr="yazı tipi, logo, grafik, simge, sembol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194C653D-6D6F-6721-B4C1-720522166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720" y="1566219"/>
              <a:ext cx="1000265" cy="762106"/>
            </a:xfrm>
            <a:prstGeom prst="rect">
              <a:avLst/>
            </a:prstGeom>
          </p:spPr>
        </p:pic>
        <p:pic>
          <p:nvPicPr>
            <p:cNvPr id="13" name="Resim 12" descr="yazı tipi, logo, grafik, simge, sembol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EEF0E9AA-D1FC-4AA2-DD6E-E1D2A549F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719" y="2378070"/>
              <a:ext cx="1000265" cy="762106"/>
            </a:xfrm>
            <a:prstGeom prst="rect">
              <a:avLst/>
            </a:prstGeom>
          </p:spPr>
        </p:pic>
        <p:pic>
          <p:nvPicPr>
            <p:cNvPr id="16" name="Resim 15" descr="yazı tipi, logo, grafik, simge, sembol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2AA6E63E-8AA2-EAF9-A2B1-DE06C8C60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718" y="3433495"/>
              <a:ext cx="1000265" cy="762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84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EFBD19-7D0D-0EF1-14F9-712FC2C63C5F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CCE350-9BEB-0AC7-6CC4-CE0BEA5A2D73}"/>
              </a:ext>
            </a:extLst>
          </p:cNvPr>
          <p:cNvSpPr txBox="1"/>
          <p:nvPr/>
        </p:nvSpPr>
        <p:spPr>
          <a:xfrm>
            <a:off x="3288647" y="190327"/>
            <a:ext cx="673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ÖZEL DURUMLAR VE İSTİSNALAR</a:t>
            </a:r>
          </a:p>
        </p:txBody>
      </p:sp>
      <p:grpSp>
        <p:nvGrpSpPr>
          <p:cNvPr id="58" name="Grup 57">
            <a:extLst>
              <a:ext uri="{FF2B5EF4-FFF2-40B4-BE49-F238E27FC236}">
                <a16:creationId xmlns:a16="http://schemas.microsoft.com/office/drawing/2014/main" id="{6E997DA1-B278-7895-788D-936169D39233}"/>
              </a:ext>
            </a:extLst>
          </p:cNvPr>
          <p:cNvGrpSpPr/>
          <p:nvPr/>
        </p:nvGrpSpPr>
        <p:grpSpPr>
          <a:xfrm>
            <a:off x="457200" y="1241276"/>
            <a:ext cx="11145837" cy="1520266"/>
            <a:chOff x="457200" y="1241276"/>
            <a:chExt cx="11145837" cy="1520266"/>
          </a:xfrm>
        </p:grpSpPr>
        <p:sp>
          <p:nvSpPr>
            <p:cNvPr id="54" name="Ok: Köşeli Çift Ayraç 53">
              <a:extLst>
                <a:ext uri="{FF2B5EF4-FFF2-40B4-BE49-F238E27FC236}">
                  <a16:creationId xmlns:a16="http://schemas.microsoft.com/office/drawing/2014/main" id="{4F6890A2-8D8D-570F-B484-6EEF20A851AD}"/>
                </a:ext>
              </a:extLst>
            </p:cNvPr>
            <p:cNvSpPr/>
            <p:nvPr/>
          </p:nvSpPr>
          <p:spPr>
            <a:xfrm>
              <a:off x="457200" y="1241276"/>
              <a:ext cx="1831251" cy="1518330"/>
            </a:xfrm>
            <a:prstGeom prst="chevron">
              <a:avLst>
                <a:gd name="adj" fmla="val 48804"/>
              </a:avLst>
            </a:prstGeom>
            <a:solidFill>
              <a:srgbClr val="CF791F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up 43">
              <a:extLst>
                <a:ext uri="{FF2B5EF4-FFF2-40B4-BE49-F238E27FC236}">
                  <a16:creationId xmlns:a16="http://schemas.microsoft.com/office/drawing/2014/main" id="{4558709F-6834-655D-8A7F-9CF582D858D2}"/>
                </a:ext>
              </a:extLst>
            </p:cNvPr>
            <p:cNvGrpSpPr/>
            <p:nvPr/>
          </p:nvGrpSpPr>
          <p:grpSpPr>
            <a:xfrm>
              <a:off x="1549440" y="1241276"/>
              <a:ext cx="10053597" cy="1520266"/>
              <a:chOff x="350982" y="1498628"/>
              <a:chExt cx="2493818" cy="3221154"/>
            </a:xfrm>
          </p:grpSpPr>
          <p:grpSp>
            <p:nvGrpSpPr>
              <p:cNvPr id="17" name="Grup 16">
                <a:extLst>
                  <a:ext uri="{FF2B5EF4-FFF2-40B4-BE49-F238E27FC236}">
                    <a16:creationId xmlns:a16="http://schemas.microsoft.com/office/drawing/2014/main" id="{331990A5-6CF0-F03D-6210-9CF0155A4C5F}"/>
                  </a:ext>
                </a:extLst>
              </p:cNvPr>
              <p:cNvGrpSpPr/>
              <p:nvPr/>
            </p:nvGrpSpPr>
            <p:grpSpPr>
              <a:xfrm>
                <a:off x="350982" y="1498628"/>
                <a:ext cx="2493818" cy="3221154"/>
                <a:chOff x="350982" y="1498628"/>
                <a:chExt cx="2493818" cy="3221154"/>
              </a:xfrm>
            </p:grpSpPr>
            <p:sp>
              <p:nvSpPr>
                <p:cNvPr id="14" name="Dikdörtgen: Köşeleri Yuvarlatılmış 13">
                  <a:extLst>
                    <a:ext uri="{FF2B5EF4-FFF2-40B4-BE49-F238E27FC236}">
                      <a16:creationId xmlns:a16="http://schemas.microsoft.com/office/drawing/2014/main" id="{964F408D-DB34-8303-C646-42A701C90849}"/>
                    </a:ext>
                  </a:extLst>
                </p:cNvPr>
                <p:cNvSpPr/>
                <p:nvPr/>
              </p:nvSpPr>
              <p:spPr>
                <a:xfrm>
                  <a:off x="350982" y="1514764"/>
                  <a:ext cx="2493818" cy="3205018"/>
                </a:xfrm>
                <a:prstGeom prst="homePlate">
                  <a:avLst/>
                </a:prstGeom>
                <a:solidFill>
                  <a:srgbClr val="EEF3F5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5" name="Metin kutusu 14">
                  <a:extLst>
                    <a:ext uri="{FF2B5EF4-FFF2-40B4-BE49-F238E27FC236}">
                      <a16:creationId xmlns:a16="http://schemas.microsoft.com/office/drawing/2014/main" id="{28CBF21B-B1B7-6E62-FFEA-5C21F8FF7D50}"/>
                    </a:ext>
                  </a:extLst>
                </p:cNvPr>
                <p:cNvSpPr txBox="1"/>
                <p:nvPr/>
              </p:nvSpPr>
              <p:spPr>
                <a:xfrm>
                  <a:off x="350982" y="1498628"/>
                  <a:ext cx="2392218" cy="782544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YENİ İŞLETMELER</a:t>
                  </a:r>
                </a:p>
              </p:txBody>
            </p:sp>
            <p:sp>
              <p:nvSpPr>
                <p:cNvPr id="16" name="Metin kutusu 15">
                  <a:extLst>
                    <a:ext uri="{FF2B5EF4-FFF2-40B4-BE49-F238E27FC236}">
                      <a16:creationId xmlns:a16="http://schemas.microsoft.com/office/drawing/2014/main" id="{1EDEF573-BECE-383D-0BC0-9953058E8075}"/>
                    </a:ext>
                  </a:extLst>
                </p:cNvPr>
                <p:cNvSpPr txBox="1"/>
                <p:nvPr/>
              </p:nvSpPr>
              <p:spPr>
                <a:xfrm>
                  <a:off x="354987" y="2745427"/>
                  <a:ext cx="2392218" cy="1369452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2025 Kasım ve Aralık aylarında kurulanlar için ortalama prim gün sayısı, kuruluş tarihinden yıl sonuna kadar olan prim günlerinin toplanıp ikiye bölünmesi ile hesaplanır.</a:t>
                  </a:r>
                </a:p>
              </p:txBody>
            </p:sp>
          </p:grpSp>
          <p:cxnSp>
            <p:nvCxnSpPr>
              <p:cNvPr id="39" name="Düz Bağlayıcı 38">
                <a:extLst>
                  <a:ext uri="{FF2B5EF4-FFF2-40B4-BE49-F238E27FC236}">
                    <a16:creationId xmlns:a16="http://schemas.microsoft.com/office/drawing/2014/main" id="{929379C5-3965-38A6-F7B2-60CA578F0DE5}"/>
                  </a:ext>
                </a:extLst>
              </p:cNvPr>
              <p:cNvCxnSpPr/>
              <p:nvPr/>
            </p:nvCxnSpPr>
            <p:spPr>
              <a:xfrm>
                <a:off x="350982" y="2339015"/>
                <a:ext cx="1465505" cy="0"/>
              </a:xfrm>
              <a:prstGeom prst="line">
                <a:avLst/>
              </a:prstGeom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10EAF30B-C20C-7B8D-770F-5937773DFA2D}"/>
              </a:ext>
            </a:extLst>
          </p:cNvPr>
          <p:cNvGrpSpPr/>
          <p:nvPr/>
        </p:nvGrpSpPr>
        <p:grpSpPr>
          <a:xfrm>
            <a:off x="525155" y="4769552"/>
            <a:ext cx="11123268" cy="1440617"/>
            <a:chOff x="525155" y="4769552"/>
            <a:chExt cx="11123268" cy="1440617"/>
          </a:xfrm>
        </p:grpSpPr>
        <p:sp>
          <p:nvSpPr>
            <p:cNvPr id="57" name="Ok: Köşeli Çift Ayraç 56">
              <a:extLst>
                <a:ext uri="{FF2B5EF4-FFF2-40B4-BE49-F238E27FC236}">
                  <a16:creationId xmlns:a16="http://schemas.microsoft.com/office/drawing/2014/main" id="{7133550F-C468-5ED5-1AB9-7829ACDBF9A0}"/>
                </a:ext>
              </a:extLst>
            </p:cNvPr>
            <p:cNvSpPr/>
            <p:nvPr/>
          </p:nvSpPr>
          <p:spPr>
            <a:xfrm>
              <a:off x="525155" y="4769552"/>
              <a:ext cx="1831251" cy="1440616"/>
            </a:xfrm>
            <a:prstGeom prst="chevron">
              <a:avLst>
                <a:gd name="adj" fmla="val 48804"/>
              </a:avLst>
            </a:prstGeom>
            <a:solidFill>
              <a:srgbClr val="CF791F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up 41">
              <a:extLst>
                <a:ext uri="{FF2B5EF4-FFF2-40B4-BE49-F238E27FC236}">
                  <a16:creationId xmlns:a16="http://schemas.microsoft.com/office/drawing/2014/main" id="{DE6DDF41-FF53-9020-FDC2-40D7AEFC8782}"/>
                </a:ext>
              </a:extLst>
            </p:cNvPr>
            <p:cNvGrpSpPr/>
            <p:nvPr/>
          </p:nvGrpSpPr>
          <p:grpSpPr>
            <a:xfrm>
              <a:off x="1126754" y="4769553"/>
              <a:ext cx="10521669" cy="1440616"/>
              <a:chOff x="5810386" y="1495419"/>
              <a:chExt cx="2614122" cy="3205018"/>
            </a:xfrm>
          </p:grpSpPr>
          <p:grpSp>
            <p:nvGrpSpPr>
              <p:cNvPr id="26" name="Grup 25">
                <a:extLst>
                  <a:ext uri="{FF2B5EF4-FFF2-40B4-BE49-F238E27FC236}">
                    <a16:creationId xmlns:a16="http://schemas.microsoft.com/office/drawing/2014/main" id="{5E16CF3E-B7BE-8557-C109-A64350CBC54D}"/>
                  </a:ext>
                </a:extLst>
              </p:cNvPr>
              <p:cNvGrpSpPr/>
              <p:nvPr/>
            </p:nvGrpSpPr>
            <p:grpSpPr>
              <a:xfrm>
                <a:off x="5810386" y="1495419"/>
                <a:ext cx="2614122" cy="3205018"/>
                <a:chOff x="123363" y="1495419"/>
                <a:chExt cx="2614122" cy="3205018"/>
              </a:xfrm>
            </p:grpSpPr>
            <p:sp>
              <p:nvSpPr>
                <p:cNvPr id="27" name="Dikdörtgen: Köşeleri Yuvarlatılmış 26">
                  <a:extLst>
                    <a:ext uri="{FF2B5EF4-FFF2-40B4-BE49-F238E27FC236}">
                      <a16:creationId xmlns:a16="http://schemas.microsoft.com/office/drawing/2014/main" id="{6FFED57E-9623-6241-1D1B-94CC3DE5FB13}"/>
                    </a:ext>
                  </a:extLst>
                </p:cNvPr>
                <p:cNvSpPr/>
                <p:nvPr/>
              </p:nvSpPr>
              <p:spPr>
                <a:xfrm>
                  <a:off x="243667" y="1495419"/>
                  <a:ext cx="2493818" cy="3205018"/>
                </a:xfrm>
                <a:prstGeom prst="homePlate">
                  <a:avLst/>
                </a:prstGeom>
                <a:solidFill>
                  <a:srgbClr val="EEF3F5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8" name="Metin kutusu 27">
                  <a:extLst>
                    <a:ext uri="{FF2B5EF4-FFF2-40B4-BE49-F238E27FC236}">
                      <a16:creationId xmlns:a16="http://schemas.microsoft.com/office/drawing/2014/main" id="{17CD324D-7DD6-0E10-947A-C9140BB75369}"/>
                    </a:ext>
                  </a:extLst>
                </p:cNvPr>
                <p:cNvSpPr txBox="1"/>
                <p:nvPr/>
              </p:nvSpPr>
              <p:spPr>
                <a:xfrm>
                  <a:off x="255164" y="1836007"/>
                  <a:ext cx="2198254" cy="821673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BÜYÜK İŞLETMELER</a:t>
                  </a:r>
                </a:p>
              </p:txBody>
            </p:sp>
            <p:sp>
              <p:nvSpPr>
                <p:cNvPr id="29" name="Metin kutusu 28">
                  <a:extLst>
                    <a:ext uri="{FF2B5EF4-FFF2-40B4-BE49-F238E27FC236}">
                      <a16:creationId xmlns:a16="http://schemas.microsoft.com/office/drawing/2014/main" id="{2088E48F-58A3-E398-9F43-2289DBC8A881}"/>
                    </a:ext>
                  </a:extLst>
                </p:cNvPr>
                <p:cNvSpPr txBox="1"/>
                <p:nvPr/>
              </p:nvSpPr>
              <p:spPr>
                <a:xfrm>
                  <a:off x="123363" y="3272558"/>
                  <a:ext cx="2565921" cy="821673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Başvuru KOSGEB sisteminden alınır ancak süreç Bakanlık takvimine göre yürütülür.</a:t>
                  </a:r>
                </a:p>
              </p:txBody>
            </p:sp>
          </p:grpSp>
          <p:cxnSp>
            <p:nvCxnSpPr>
              <p:cNvPr id="41" name="Düz Bağlayıcı 40">
                <a:extLst>
                  <a:ext uri="{FF2B5EF4-FFF2-40B4-BE49-F238E27FC236}">
                    <a16:creationId xmlns:a16="http://schemas.microsoft.com/office/drawing/2014/main" id="{BEAB5064-0D8A-A23A-CFDE-8A7BD128D023}"/>
                  </a:ext>
                </a:extLst>
              </p:cNvPr>
              <p:cNvCxnSpPr/>
              <p:nvPr/>
            </p:nvCxnSpPr>
            <p:spPr>
              <a:xfrm>
                <a:off x="5934823" y="2907215"/>
                <a:ext cx="1465505" cy="0"/>
              </a:xfrm>
              <a:prstGeom prst="line">
                <a:avLst/>
              </a:prstGeom>
              <a:ln w="5715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up 58">
            <a:extLst>
              <a:ext uri="{FF2B5EF4-FFF2-40B4-BE49-F238E27FC236}">
                <a16:creationId xmlns:a16="http://schemas.microsoft.com/office/drawing/2014/main" id="{023FF04F-6FF1-1C67-6A74-41429B7EF17E}"/>
              </a:ext>
            </a:extLst>
          </p:cNvPr>
          <p:cNvGrpSpPr/>
          <p:nvPr/>
        </p:nvGrpSpPr>
        <p:grpSpPr>
          <a:xfrm>
            <a:off x="520108" y="3013172"/>
            <a:ext cx="11122366" cy="1535972"/>
            <a:chOff x="520108" y="3013172"/>
            <a:chExt cx="11122366" cy="1535972"/>
          </a:xfrm>
        </p:grpSpPr>
        <p:sp>
          <p:nvSpPr>
            <p:cNvPr id="56" name="Ok: Köşeli Çift Ayraç 55">
              <a:extLst>
                <a:ext uri="{FF2B5EF4-FFF2-40B4-BE49-F238E27FC236}">
                  <a16:creationId xmlns:a16="http://schemas.microsoft.com/office/drawing/2014/main" id="{AE670DD3-67E5-D597-51F8-49CDC0654005}"/>
                </a:ext>
              </a:extLst>
            </p:cNvPr>
            <p:cNvSpPr/>
            <p:nvPr/>
          </p:nvSpPr>
          <p:spPr>
            <a:xfrm>
              <a:off x="520108" y="3023190"/>
              <a:ext cx="1831251" cy="1518330"/>
            </a:xfrm>
            <a:prstGeom prst="chevron">
              <a:avLst>
                <a:gd name="adj" fmla="val 48804"/>
              </a:avLst>
            </a:prstGeom>
            <a:solidFill>
              <a:srgbClr val="CF791F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Grup 52">
              <a:extLst>
                <a:ext uri="{FF2B5EF4-FFF2-40B4-BE49-F238E27FC236}">
                  <a16:creationId xmlns:a16="http://schemas.microsoft.com/office/drawing/2014/main" id="{34261E01-2A64-6374-A769-F8ADF3D8025A}"/>
                </a:ext>
              </a:extLst>
            </p:cNvPr>
            <p:cNvGrpSpPr/>
            <p:nvPr/>
          </p:nvGrpSpPr>
          <p:grpSpPr>
            <a:xfrm>
              <a:off x="1588876" y="3013172"/>
              <a:ext cx="10053598" cy="1535972"/>
              <a:chOff x="1615601" y="1572639"/>
              <a:chExt cx="2657798" cy="3445164"/>
            </a:xfrm>
          </p:grpSpPr>
          <p:grpSp>
            <p:nvGrpSpPr>
              <p:cNvPr id="45" name="Grup 44">
                <a:extLst>
                  <a:ext uri="{FF2B5EF4-FFF2-40B4-BE49-F238E27FC236}">
                    <a16:creationId xmlns:a16="http://schemas.microsoft.com/office/drawing/2014/main" id="{BE01D433-5F65-0658-7F05-CA0B7BFC81DF}"/>
                  </a:ext>
                </a:extLst>
              </p:cNvPr>
              <p:cNvGrpSpPr/>
              <p:nvPr/>
            </p:nvGrpSpPr>
            <p:grpSpPr>
              <a:xfrm>
                <a:off x="1615601" y="1572639"/>
                <a:ext cx="2657798" cy="3445164"/>
                <a:chOff x="350982" y="1514764"/>
                <a:chExt cx="2493818" cy="3205019"/>
              </a:xfrm>
            </p:grpSpPr>
            <p:grpSp>
              <p:nvGrpSpPr>
                <p:cNvPr id="46" name="Grup 45">
                  <a:extLst>
                    <a:ext uri="{FF2B5EF4-FFF2-40B4-BE49-F238E27FC236}">
                      <a16:creationId xmlns:a16="http://schemas.microsoft.com/office/drawing/2014/main" id="{9DF67E82-D52E-5FA9-9BB3-BB6DBF4C6FDB}"/>
                    </a:ext>
                  </a:extLst>
                </p:cNvPr>
                <p:cNvGrpSpPr/>
                <p:nvPr/>
              </p:nvGrpSpPr>
              <p:grpSpPr>
                <a:xfrm>
                  <a:off x="350982" y="1514764"/>
                  <a:ext cx="2493818" cy="3205019"/>
                  <a:chOff x="350982" y="1514764"/>
                  <a:chExt cx="2493818" cy="3205019"/>
                </a:xfrm>
              </p:grpSpPr>
              <p:sp>
                <p:nvSpPr>
                  <p:cNvPr id="48" name="Ok: Beşgen 47">
                    <a:extLst>
                      <a:ext uri="{FF2B5EF4-FFF2-40B4-BE49-F238E27FC236}">
                        <a16:creationId xmlns:a16="http://schemas.microsoft.com/office/drawing/2014/main" id="{89C07851-BD83-6817-B308-72FBA00CCD8C}"/>
                      </a:ext>
                    </a:extLst>
                  </p:cNvPr>
                  <p:cNvSpPr/>
                  <p:nvPr/>
                </p:nvSpPr>
                <p:spPr>
                  <a:xfrm>
                    <a:off x="350982" y="1514764"/>
                    <a:ext cx="2493818" cy="3205019"/>
                  </a:xfrm>
                  <a:prstGeom prst="homePlate">
                    <a:avLst/>
                  </a:prstGeom>
                  <a:solidFill>
                    <a:srgbClr val="EEF3F5"/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sp>
                <p:nvSpPr>
                  <p:cNvPr id="49" name="Metin kutusu 48">
                    <a:extLst>
                      <a:ext uri="{FF2B5EF4-FFF2-40B4-BE49-F238E27FC236}">
                        <a16:creationId xmlns:a16="http://schemas.microsoft.com/office/drawing/2014/main" id="{AD335947-46EE-1B39-D8F4-F215312CC58C}"/>
                      </a:ext>
                    </a:extLst>
                  </p:cNvPr>
                  <p:cNvSpPr txBox="1"/>
                  <p:nvPr/>
                </p:nvSpPr>
                <p:spPr>
                  <a:xfrm>
                    <a:off x="367925" y="1716095"/>
                    <a:ext cx="2392218" cy="343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NEVİ DEĞİŞİKLİĞİ</a:t>
                    </a:r>
                  </a:p>
                </p:txBody>
              </p:sp>
              <p:sp>
                <p:nvSpPr>
                  <p:cNvPr id="50" name="Metin kutusu 49">
                    <a:extLst>
                      <a:ext uri="{FF2B5EF4-FFF2-40B4-BE49-F238E27FC236}">
                        <a16:creationId xmlns:a16="http://schemas.microsoft.com/office/drawing/2014/main" id="{CDAEE1AF-808B-F0DD-B104-D0A781587013}"/>
                      </a:ext>
                    </a:extLst>
                  </p:cNvPr>
                  <p:cNvSpPr txBox="1"/>
                  <p:nvPr/>
                </p:nvSpPr>
                <p:spPr>
                  <a:xfrm>
                    <a:off x="414595" y="2563275"/>
                    <a:ext cx="2392218" cy="343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tr-TR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47" name="Düz Bağlayıcı 46">
                  <a:extLst>
                    <a:ext uri="{FF2B5EF4-FFF2-40B4-BE49-F238E27FC236}">
                      <a16:creationId xmlns:a16="http://schemas.microsoft.com/office/drawing/2014/main" id="{85DD13D0-06E7-DAD2-8ED5-531C6935149E}"/>
                    </a:ext>
                  </a:extLst>
                </p:cNvPr>
                <p:cNvCxnSpPr/>
                <p:nvPr/>
              </p:nvCxnSpPr>
              <p:spPr>
                <a:xfrm>
                  <a:off x="350982" y="2604605"/>
                  <a:ext cx="1465505" cy="0"/>
                </a:xfrm>
                <a:prstGeom prst="line">
                  <a:avLst/>
                </a:prstGeom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Metin kutusu 51">
                <a:extLst>
                  <a:ext uri="{FF2B5EF4-FFF2-40B4-BE49-F238E27FC236}">
                    <a16:creationId xmlns:a16="http://schemas.microsoft.com/office/drawing/2014/main" id="{EDED36A5-8854-1438-956D-4B45FB9BCD7A}"/>
                  </a:ext>
                </a:extLst>
              </p:cNvPr>
              <p:cNvSpPr txBox="1"/>
              <p:nvPr/>
            </p:nvSpPr>
            <p:spPr>
              <a:xfrm>
                <a:off x="1621372" y="3017559"/>
                <a:ext cx="2599256" cy="144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  <a:latin typeface="Aptos" panose="020B0004020202020204" pitchFamily="34" charset="0"/>
                  </a:rPr>
                  <a:t>Nevi değişikliği yapmış olan işletme için  ilgili yıla ilişkin nevi değişikliği öncesindeki veri ve bilgileri de dikkate alınır.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59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EFBD19-7D0D-0EF1-14F9-712FC2C63C5F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CCE350-9BEB-0AC7-6CC4-CE0BEA5A2D73}"/>
              </a:ext>
            </a:extLst>
          </p:cNvPr>
          <p:cNvSpPr txBox="1"/>
          <p:nvPr/>
        </p:nvSpPr>
        <p:spPr>
          <a:xfrm>
            <a:off x="3288647" y="190327"/>
            <a:ext cx="673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000" b="1" dirty="0">
                <a:solidFill>
                  <a:schemeClr val="bg1"/>
                </a:solidFill>
                <a:latin typeface="Aptos" panose="020B0004020202020204" pitchFamily="34" charset="0"/>
              </a:rPr>
              <a:t>PROGRAMIN SONLANDIRILMASI VE OLASI RİSKLER</a:t>
            </a:r>
          </a:p>
        </p:txBody>
      </p:sp>
      <p:grpSp>
        <p:nvGrpSpPr>
          <p:cNvPr id="31" name="Grup 30">
            <a:extLst>
              <a:ext uri="{FF2B5EF4-FFF2-40B4-BE49-F238E27FC236}">
                <a16:creationId xmlns:a16="http://schemas.microsoft.com/office/drawing/2014/main" id="{48AFB12B-F913-4724-0483-98EFCB9E7666}"/>
              </a:ext>
            </a:extLst>
          </p:cNvPr>
          <p:cNvGrpSpPr/>
          <p:nvPr/>
        </p:nvGrpSpPr>
        <p:grpSpPr>
          <a:xfrm>
            <a:off x="251194" y="1570180"/>
            <a:ext cx="2624756" cy="3389743"/>
            <a:chOff x="251194" y="1570180"/>
            <a:chExt cx="2624756" cy="338974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331990A5-6CF0-F03D-6210-9CF0155A4C5F}"/>
                </a:ext>
              </a:extLst>
            </p:cNvPr>
            <p:cNvGrpSpPr/>
            <p:nvPr/>
          </p:nvGrpSpPr>
          <p:grpSpPr>
            <a:xfrm>
              <a:off x="251194" y="1570180"/>
              <a:ext cx="2624756" cy="3389743"/>
              <a:chOff x="350982" y="1514764"/>
              <a:chExt cx="2534141" cy="3205018"/>
            </a:xfrm>
          </p:grpSpPr>
          <p:sp>
            <p:nvSpPr>
              <p:cNvPr id="14" name="Dikdörtgen: Köşeleri Yuvarlatılmış 13">
                <a:extLst>
                  <a:ext uri="{FF2B5EF4-FFF2-40B4-BE49-F238E27FC236}">
                    <a16:creationId xmlns:a16="http://schemas.microsoft.com/office/drawing/2014/main" id="{964F408D-DB34-8303-C646-42A701C90849}"/>
                  </a:ext>
                </a:extLst>
              </p:cNvPr>
              <p:cNvSpPr/>
              <p:nvPr/>
            </p:nvSpPr>
            <p:spPr>
              <a:xfrm>
                <a:off x="350982" y="1514764"/>
                <a:ext cx="2493818" cy="3205018"/>
              </a:xfrm>
              <a:prstGeom prst="roundRect">
                <a:avLst>
                  <a:gd name="adj" fmla="val 6667"/>
                </a:avLst>
              </a:prstGeom>
              <a:solidFill>
                <a:srgbClr val="EEF3F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28CBF21B-B1B7-6E62-FFEA-5C21F8FF7D50}"/>
                  </a:ext>
                </a:extLst>
              </p:cNvPr>
              <p:cNvSpPr txBox="1"/>
              <p:nvPr/>
            </p:nvSpPr>
            <p:spPr>
              <a:xfrm>
                <a:off x="492905" y="2663724"/>
                <a:ext cx="2392218" cy="355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chemeClr val="accent1">
                        <a:lumMod val="50000"/>
                      </a:schemeClr>
                    </a:solidFill>
                  </a:rPr>
                  <a:t>Tasfiye / Kapanma</a:t>
                </a:r>
              </a:p>
            </p:txBody>
          </p:sp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1EDEF573-BECE-383D-0BC0-9953058E8075}"/>
                  </a:ext>
                </a:extLst>
              </p:cNvPr>
              <p:cNvSpPr txBox="1"/>
              <p:nvPr/>
            </p:nvSpPr>
            <p:spPr>
              <a:xfrm>
                <a:off x="350982" y="3007181"/>
                <a:ext cx="2392218" cy="165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</a:rPr>
                  <a:t>İşletmenin kapanması ve tasfiyeye girmesi sonucu destek programı Uygulama birimi kararıyla sonlandırılabilir.</a:t>
                </a:r>
              </a:p>
            </p:txBody>
          </p:sp>
        </p:grpSp>
        <p:pic>
          <p:nvPicPr>
            <p:cNvPr id="13" name="Resim 12" descr="simge, sembol, logo, yazı tipi, daire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DF132CE8-41E4-1977-C592-296B2F28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71" y="1734799"/>
              <a:ext cx="2442964" cy="1083248"/>
            </a:xfrm>
            <a:prstGeom prst="rect">
              <a:avLst/>
            </a:prstGeom>
          </p:spPr>
        </p:pic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CD7A3C64-C8E5-7E72-5E44-86A7064A849F}"/>
              </a:ext>
            </a:extLst>
          </p:cNvPr>
          <p:cNvGrpSpPr/>
          <p:nvPr/>
        </p:nvGrpSpPr>
        <p:grpSpPr>
          <a:xfrm>
            <a:off x="6062560" y="1570180"/>
            <a:ext cx="2715406" cy="3389743"/>
            <a:chOff x="6062560" y="1570180"/>
            <a:chExt cx="2715406" cy="3389743"/>
          </a:xfrm>
        </p:grpSpPr>
        <p:grpSp>
          <p:nvGrpSpPr>
            <p:cNvPr id="6" name="Grup 5">
              <a:extLst>
                <a:ext uri="{FF2B5EF4-FFF2-40B4-BE49-F238E27FC236}">
                  <a16:creationId xmlns:a16="http://schemas.microsoft.com/office/drawing/2014/main" id="{6C3D50AF-0C32-C05C-A3A0-F8579C72C387}"/>
                </a:ext>
              </a:extLst>
            </p:cNvPr>
            <p:cNvGrpSpPr/>
            <p:nvPr/>
          </p:nvGrpSpPr>
          <p:grpSpPr>
            <a:xfrm>
              <a:off x="6062560" y="1570180"/>
              <a:ext cx="2715406" cy="3389743"/>
              <a:chOff x="350982" y="1514764"/>
              <a:chExt cx="2615982" cy="3205018"/>
            </a:xfrm>
          </p:grpSpPr>
          <p:sp>
            <p:nvSpPr>
              <p:cNvPr id="8" name="Dikdörtgen: Köşeleri Yuvarlatılmış 7">
                <a:extLst>
                  <a:ext uri="{FF2B5EF4-FFF2-40B4-BE49-F238E27FC236}">
                    <a16:creationId xmlns:a16="http://schemas.microsoft.com/office/drawing/2014/main" id="{5AB01596-A2F0-D2DE-4678-B82B401B0440}"/>
                  </a:ext>
                </a:extLst>
              </p:cNvPr>
              <p:cNvSpPr/>
              <p:nvPr/>
            </p:nvSpPr>
            <p:spPr>
              <a:xfrm>
                <a:off x="350982" y="1514764"/>
                <a:ext cx="2493818" cy="3205018"/>
              </a:xfrm>
              <a:prstGeom prst="roundRect">
                <a:avLst>
                  <a:gd name="adj" fmla="val 6667"/>
                </a:avLst>
              </a:prstGeom>
              <a:solidFill>
                <a:srgbClr val="EEF3F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0344E365-E39E-D30C-9A02-72DFC700CB30}"/>
                  </a:ext>
                </a:extLst>
              </p:cNvPr>
              <p:cNvSpPr txBox="1"/>
              <p:nvPr/>
            </p:nvSpPr>
            <p:spPr>
              <a:xfrm>
                <a:off x="574746" y="2722130"/>
                <a:ext cx="2392218" cy="34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chemeClr val="accent1">
                        <a:lumMod val="50000"/>
                      </a:schemeClr>
                    </a:solidFill>
                  </a:rPr>
                  <a:t>Mükerrer Destek</a:t>
                </a:r>
              </a:p>
            </p:txBody>
          </p:sp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8804F810-8AED-CFD8-699E-3AF817E3F69A}"/>
                  </a:ext>
                </a:extLst>
              </p:cNvPr>
              <p:cNvSpPr txBox="1"/>
              <p:nvPr/>
            </p:nvSpPr>
            <p:spPr>
              <a:xfrm>
                <a:off x="434323" y="3099396"/>
                <a:ext cx="2392218" cy="858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</a:rPr>
                  <a:t>Aynı gider için başka kurumlardan destek alınamaz.</a:t>
                </a:r>
              </a:p>
            </p:txBody>
          </p:sp>
        </p:grpSp>
        <p:pic>
          <p:nvPicPr>
            <p:cNvPr id="22" name="Resim 21" descr="simge, sembol, logo, yazı tipi, daire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6580FDFA-8E2E-5499-7349-5AFB619A6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96" y="1759992"/>
              <a:ext cx="2483138" cy="1083248"/>
            </a:xfrm>
            <a:prstGeom prst="rect">
              <a:avLst/>
            </a:prstGeom>
          </p:spPr>
        </p:pic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C7064782-F83C-AD8B-774E-AE00226C4ACF}"/>
              </a:ext>
            </a:extLst>
          </p:cNvPr>
          <p:cNvGrpSpPr/>
          <p:nvPr/>
        </p:nvGrpSpPr>
        <p:grpSpPr>
          <a:xfrm>
            <a:off x="3127935" y="1602507"/>
            <a:ext cx="3065310" cy="3357417"/>
            <a:chOff x="3127935" y="1602507"/>
            <a:chExt cx="3065310" cy="3357417"/>
          </a:xfrm>
        </p:grpSpPr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817C2C53-E675-24AD-EE83-3E19D47D86DA}"/>
                </a:ext>
              </a:extLst>
            </p:cNvPr>
            <p:cNvGrpSpPr/>
            <p:nvPr/>
          </p:nvGrpSpPr>
          <p:grpSpPr>
            <a:xfrm>
              <a:off x="3127935" y="1602507"/>
              <a:ext cx="3065310" cy="3357417"/>
              <a:chOff x="350982" y="1514764"/>
              <a:chExt cx="2967185" cy="3205018"/>
            </a:xfrm>
          </p:grpSpPr>
          <p:sp>
            <p:nvSpPr>
              <p:cNvPr id="19" name="Dikdörtgen: Köşeleri Yuvarlatılmış 18">
                <a:extLst>
                  <a:ext uri="{FF2B5EF4-FFF2-40B4-BE49-F238E27FC236}">
                    <a16:creationId xmlns:a16="http://schemas.microsoft.com/office/drawing/2014/main" id="{8785DE0B-F119-1CD2-BADC-7EE4D3983D06}"/>
                  </a:ext>
                </a:extLst>
              </p:cNvPr>
              <p:cNvSpPr/>
              <p:nvPr/>
            </p:nvSpPr>
            <p:spPr>
              <a:xfrm>
                <a:off x="350982" y="1514764"/>
                <a:ext cx="2493818" cy="3205018"/>
              </a:xfrm>
              <a:prstGeom prst="roundRect">
                <a:avLst>
                  <a:gd name="adj" fmla="val 5926"/>
                </a:avLst>
              </a:prstGeom>
              <a:solidFill>
                <a:srgbClr val="EEF3F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AF84562C-D2A2-1AB5-9D9D-34308ABEE704}"/>
                  </a:ext>
                </a:extLst>
              </p:cNvPr>
              <p:cNvSpPr txBox="1"/>
              <p:nvPr/>
            </p:nvSpPr>
            <p:spPr>
              <a:xfrm>
                <a:off x="639621" y="2646718"/>
                <a:ext cx="2678546" cy="35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chemeClr val="accent1">
                        <a:lumMod val="50000"/>
                      </a:schemeClr>
                    </a:solidFill>
                  </a:rPr>
                  <a:t>Uygunsuzluk</a:t>
                </a:r>
              </a:p>
            </p:txBody>
          </p:sp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BF5FDFA4-98D1-214A-7ACA-BB78F412366D}"/>
                  </a:ext>
                </a:extLst>
              </p:cNvPr>
              <p:cNvSpPr txBox="1"/>
              <p:nvPr/>
            </p:nvSpPr>
            <p:spPr>
              <a:xfrm>
                <a:off x="350982" y="3010387"/>
                <a:ext cx="2392218" cy="881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</a:rPr>
                  <a:t>Gerçeğe aykırı beyan (Destek yasal faiziyle geri alınır.)</a:t>
                </a:r>
              </a:p>
            </p:txBody>
          </p:sp>
        </p:grpSp>
        <p:pic>
          <p:nvPicPr>
            <p:cNvPr id="24" name="Resim 23" descr="trafik işareti, işaret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8C491D9D-7399-195C-AB97-C220DFDCE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765" y="1734799"/>
              <a:ext cx="2429214" cy="1133633"/>
            </a:xfrm>
            <a:prstGeom prst="rect">
              <a:avLst/>
            </a:prstGeom>
          </p:spPr>
        </p:pic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CBB621C4-9363-900D-D655-EC55CE1240A2}"/>
              </a:ext>
            </a:extLst>
          </p:cNvPr>
          <p:cNvGrpSpPr/>
          <p:nvPr/>
        </p:nvGrpSpPr>
        <p:grpSpPr>
          <a:xfrm>
            <a:off x="8948142" y="1602506"/>
            <a:ext cx="2754332" cy="3357417"/>
            <a:chOff x="8948142" y="1602506"/>
            <a:chExt cx="2754332" cy="3357417"/>
          </a:xfrm>
        </p:grpSpPr>
        <p:grpSp>
          <p:nvGrpSpPr>
            <p:cNvPr id="26" name="Grup 25">
              <a:extLst>
                <a:ext uri="{FF2B5EF4-FFF2-40B4-BE49-F238E27FC236}">
                  <a16:creationId xmlns:a16="http://schemas.microsoft.com/office/drawing/2014/main" id="{5E16CF3E-B7BE-8557-C109-A64350CBC54D}"/>
                </a:ext>
              </a:extLst>
            </p:cNvPr>
            <p:cNvGrpSpPr/>
            <p:nvPr/>
          </p:nvGrpSpPr>
          <p:grpSpPr>
            <a:xfrm>
              <a:off x="8948142" y="1602506"/>
              <a:ext cx="2754332" cy="3357417"/>
              <a:chOff x="350982" y="1514764"/>
              <a:chExt cx="2493818" cy="3205018"/>
            </a:xfrm>
          </p:grpSpPr>
          <p:sp>
            <p:nvSpPr>
              <p:cNvPr id="27" name="Dikdörtgen: Köşeleri Yuvarlatılmış 26">
                <a:extLst>
                  <a:ext uri="{FF2B5EF4-FFF2-40B4-BE49-F238E27FC236}">
                    <a16:creationId xmlns:a16="http://schemas.microsoft.com/office/drawing/2014/main" id="{6FFED57E-9623-6241-1D1B-94CC3DE5FB13}"/>
                  </a:ext>
                </a:extLst>
              </p:cNvPr>
              <p:cNvSpPr/>
              <p:nvPr/>
            </p:nvSpPr>
            <p:spPr>
              <a:xfrm>
                <a:off x="350982" y="1514764"/>
                <a:ext cx="2493818" cy="3205018"/>
              </a:xfrm>
              <a:prstGeom prst="roundRect">
                <a:avLst>
                  <a:gd name="adj" fmla="val 5556"/>
                </a:avLst>
              </a:prstGeom>
              <a:solidFill>
                <a:srgbClr val="EEF3F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17CD324D-7DD6-0E10-947A-C9140BB75369}"/>
                  </a:ext>
                </a:extLst>
              </p:cNvPr>
              <p:cNvSpPr txBox="1"/>
              <p:nvPr/>
            </p:nvSpPr>
            <p:spPr>
              <a:xfrm>
                <a:off x="557990" y="2673828"/>
                <a:ext cx="2198254" cy="35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chemeClr val="accent1">
                        <a:lumMod val="50000"/>
                      </a:schemeClr>
                    </a:solidFill>
                  </a:rPr>
                  <a:t>Devir / Birleşme</a:t>
                </a:r>
              </a:p>
            </p:txBody>
          </p:sp>
          <p:sp>
            <p:nvSpPr>
              <p:cNvPr id="29" name="Metin kutusu 28">
                <a:extLst>
                  <a:ext uri="{FF2B5EF4-FFF2-40B4-BE49-F238E27FC236}">
                    <a16:creationId xmlns:a16="http://schemas.microsoft.com/office/drawing/2014/main" id="{2088E48F-58A3-E398-9F43-2289DBC8A881}"/>
                  </a:ext>
                </a:extLst>
              </p:cNvPr>
              <p:cNvSpPr txBox="1"/>
              <p:nvPr/>
            </p:nvSpPr>
            <p:spPr>
              <a:xfrm>
                <a:off x="422042" y="2990691"/>
                <a:ext cx="2276760" cy="167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</a:rPr>
                  <a:t>İşletmenin devri, birleşmesi, bölünmesi sonucu destek programı Uygulama Birimi kararıyla sonlandırılabilir.</a:t>
                </a:r>
              </a:p>
            </p:txBody>
          </p:sp>
        </p:grpSp>
        <p:pic>
          <p:nvPicPr>
            <p:cNvPr id="30" name="Resim 29" descr="trafik işareti, işaret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3CE0CBAB-D90B-9169-6483-0E4402D8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089" y="1764669"/>
              <a:ext cx="2701385" cy="113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16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7E91E7-9DE6-28A9-BA70-B7CB7D921779}"/>
              </a:ext>
            </a:extLst>
          </p:cNvPr>
          <p:cNvSpPr/>
          <p:nvPr/>
        </p:nvSpPr>
        <p:spPr>
          <a:xfrm>
            <a:off x="3099336" y="81034"/>
            <a:ext cx="7236970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CF0045-E88B-7A5D-49B5-90F1C5296884}"/>
              </a:ext>
            </a:extLst>
          </p:cNvPr>
          <p:cNvSpPr txBox="1"/>
          <p:nvPr/>
        </p:nvSpPr>
        <p:spPr>
          <a:xfrm>
            <a:off x="3744083" y="226763"/>
            <a:ext cx="563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İSTİHDAMI KORUMA DESTEK PROGRAMI</a:t>
            </a:r>
          </a:p>
        </p:txBody>
      </p:sp>
      <p:grpSp>
        <p:nvGrpSpPr>
          <p:cNvPr id="47" name="Grup 46">
            <a:extLst>
              <a:ext uri="{FF2B5EF4-FFF2-40B4-BE49-F238E27FC236}">
                <a16:creationId xmlns:a16="http://schemas.microsoft.com/office/drawing/2014/main" id="{221C3F70-E439-F704-6D4E-9FCCCA5ABBFA}"/>
              </a:ext>
            </a:extLst>
          </p:cNvPr>
          <p:cNvGrpSpPr/>
          <p:nvPr/>
        </p:nvGrpSpPr>
        <p:grpSpPr>
          <a:xfrm>
            <a:off x="1343139" y="1111545"/>
            <a:ext cx="4188970" cy="2456408"/>
            <a:chOff x="351653" y="1111545"/>
            <a:chExt cx="4188970" cy="2456408"/>
          </a:xfrm>
        </p:grpSpPr>
        <p:sp>
          <p:nvSpPr>
            <p:cNvPr id="7" name="Dikdörtgen: Köşeleri Yuvarlatılmış 6">
              <a:extLst>
                <a:ext uri="{FF2B5EF4-FFF2-40B4-BE49-F238E27FC236}">
                  <a16:creationId xmlns:a16="http://schemas.microsoft.com/office/drawing/2014/main" id="{8BDE3144-37AC-73F1-A875-B826ED41C8C0}"/>
                </a:ext>
              </a:extLst>
            </p:cNvPr>
            <p:cNvSpPr/>
            <p:nvPr/>
          </p:nvSpPr>
          <p:spPr>
            <a:xfrm>
              <a:off x="351653" y="1111545"/>
              <a:ext cx="4188970" cy="2456408"/>
            </a:xfrm>
            <a:prstGeom prst="roundRect">
              <a:avLst/>
            </a:prstGeom>
            <a:solidFill>
              <a:srgbClr val="EEF3F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1F4E79"/>
                </a:solidFill>
              </a:endParaRPr>
            </a:p>
          </p:txBody>
        </p:sp>
        <p:sp>
          <p:nvSpPr>
            <p:cNvPr id="4" name="Dikdörtgen: Köşeleri Yuvarlatılmış 3">
              <a:extLst>
                <a:ext uri="{FF2B5EF4-FFF2-40B4-BE49-F238E27FC236}">
                  <a16:creationId xmlns:a16="http://schemas.microsoft.com/office/drawing/2014/main" id="{843EDA57-887C-7410-AD52-87F5722527DD}"/>
                </a:ext>
              </a:extLst>
            </p:cNvPr>
            <p:cNvSpPr/>
            <p:nvPr/>
          </p:nvSpPr>
          <p:spPr>
            <a:xfrm>
              <a:off x="530947" y="1263978"/>
              <a:ext cx="3830381" cy="4818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9AE38089-1EB6-CFE9-E03E-8D52C0F66940}"/>
                </a:ext>
              </a:extLst>
            </p:cNvPr>
            <p:cNvSpPr txBox="1"/>
            <p:nvPr/>
          </p:nvSpPr>
          <p:spPr>
            <a:xfrm>
              <a:off x="1829665" y="1304861"/>
              <a:ext cx="1001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bg1"/>
                  </a:solidFill>
                </a:rPr>
                <a:t>AMAÇ</a:t>
              </a:r>
            </a:p>
          </p:txBody>
        </p:sp>
        <p:pic>
          <p:nvPicPr>
            <p:cNvPr id="27" name="Resim 26" descr="daire, simge, sembol, kırpıntı çizim, grafik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EF6BDFA9-C66D-F61D-5CD6-BA3268FF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37" y="1898287"/>
              <a:ext cx="1169492" cy="1060066"/>
            </a:xfrm>
            <a:prstGeom prst="rect">
              <a:avLst/>
            </a:prstGeom>
          </p:spPr>
        </p:pic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4C508CA6-7F51-0324-F831-A7E9C41E628C}"/>
                </a:ext>
              </a:extLst>
            </p:cNvPr>
            <p:cNvSpPr txBox="1"/>
            <p:nvPr/>
          </p:nvSpPr>
          <p:spPr>
            <a:xfrm>
              <a:off x="1709808" y="2035383"/>
              <a:ext cx="2651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İmalat sanayi sektörlerinde istihdamın korunması ve artırılması</a:t>
              </a:r>
            </a:p>
          </p:txBody>
        </p:sp>
      </p:grpSp>
      <p:grpSp>
        <p:nvGrpSpPr>
          <p:cNvPr id="48" name="Grup 47">
            <a:extLst>
              <a:ext uri="{FF2B5EF4-FFF2-40B4-BE49-F238E27FC236}">
                <a16:creationId xmlns:a16="http://schemas.microsoft.com/office/drawing/2014/main" id="{75912875-6C6C-A952-3B45-4921B6C665BD}"/>
              </a:ext>
            </a:extLst>
          </p:cNvPr>
          <p:cNvGrpSpPr/>
          <p:nvPr/>
        </p:nvGrpSpPr>
        <p:grpSpPr>
          <a:xfrm>
            <a:off x="6933510" y="1098545"/>
            <a:ext cx="4188970" cy="2456408"/>
            <a:chOff x="6026311" y="1126608"/>
            <a:chExt cx="4188970" cy="2456408"/>
          </a:xfrm>
        </p:grpSpPr>
        <p:sp>
          <p:nvSpPr>
            <p:cNvPr id="14" name="Dikdörtgen: Köşeleri Yuvarlatılmış 13">
              <a:extLst>
                <a:ext uri="{FF2B5EF4-FFF2-40B4-BE49-F238E27FC236}">
                  <a16:creationId xmlns:a16="http://schemas.microsoft.com/office/drawing/2014/main" id="{50E66C02-4A26-A3DF-1314-232F75556FE1}"/>
                </a:ext>
              </a:extLst>
            </p:cNvPr>
            <p:cNvSpPr/>
            <p:nvPr/>
          </p:nvSpPr>
          <p:spPr>
            <a:xfrm>
              <a:off x="6026311" y="1126608"/>
              <a:ext cx="4188970" cy="2456408"/>
            </a:xfrm>
            <a:prstGeom prst="roundRect">
              <a:avLst/>
            </a:prstGeom>
            <a:solidFill>
              <a:srgbClr val="EEF3F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5" name="Dikdörtgen: Köşeleri Yuvarlatılmış 14">
              <a:extLst>
                <a:ext uri="{FF2B5EF4-FFF2-40B4-BE49-F238E27FC236}">
                  <a16:creationId xmlns:a16="http://schemas.microsoft.com/office/drawing/2014/main" id="{8DBFB9BA-5B0E-39F3-C501-9C687A8CD574}"/>
                </a:ext>
              </a:extLst>
            </p:cNvPr>
            <p:cNvSpPr/>
            <p:nvPr/>
          </p:nvSpPr>
          <p:spPr>
            <a:xfrm>
              <a:off x="6205606" y="1263978"/>
              <a:ext cx="3830381" cy="4818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F2DC8DEA-905C-AB8C-15A9-6A7EF00F7B48}"/>
                </a:ext>
              </a:extLst>
            </p:cNvPr>
            <p:cNvSpPr txBox="1"/>
            <p:nvPr/>
          </p:nvSpPr>
          <p:spPr>
            <a:xfrm>
              <a:off x="7642812" y="1304861"/>
              <a:ext cx="955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bg1"/>
                  </a:solidFill>
                </a:rPr>
                <a:t>SÜRE</a:t>
              </a:r>
            </a:p>
          </p:txBody>
        </p:sp>
        <p:pic>
          <p:nvPicPr>
            <p:cNvPr id="29" name="Resim 28" descr="simge, sembol, yazı tipi, kırpıntı çizim, logo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94628623-6EED-2E9D-99F4-C34DAE839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64390"/>
              <a:ext cx="1389528" cy="1302682"/>
            </a:xfrm>
            <a:prstGeom prst="rect">
              <a:avLst/>
            </a:prstGeom>
          </p:spPr>
        </p:pic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326EA593-142D-3D34-CF89-D97ECCEBA731}"/>
                </a:ext>
              </a:extLst>
            </p:cNvPr>
            <p:cNvSpPr txBox="1"/>
            <p:nvPr/>
          </p:nvSpPr>
          <p:spPr>
            <a:xfrm>
              <a:off x="7767659" y="2031647"/>
              <a:ext cx="1603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rgbClr val="BF7530"/>
                  </a:solidFill>
                  <a:latin typeface="Aptos" panose="020B0004020202020204" pitchFamily="34" charset="0"/>
                </a:rPr>
                <a:t>12 Ay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5DE4999C-FD92-5158-E615-0EAD62933A16}"/>
                </a:ext>
              </a:extLst>
            </p:cNvPr>
            <p:cNvSpPr txBox="1"/>
            <p:nvPr/>
          </p:nvSpPr>
          <p:spPr>
            <a:xfrm>
              <a:off x="7299910" y="2748183"/>
              <a:ext cx="273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1 Ocak 2026 – 31 Aralık 2026</a:t>
              </a:r>
            </a:p>
          </p:txBody>
        </p:sp>
      </p:grpSp>
      <p:grpSp>
        <p:nvGrpSpPr>
          <p:cNvPr id="49" name="Grup 48">
            <a:extLst>
              <a:ext uri="{FF2B5EF4-FFF2-40B4-BE49-F238E27FC236}">
                <a16:creationId xmlns:a16="http://schemas.microsoft.com/office/drawing/2014/main" id="{59735C67-683D-1E99-9B69-8AFC28917861}"/>
              </a:ext>
            </a:extLst>
          </p:cNvPr>
          <p:cNvGrpSpPr/>
          <p:nvPr/>
        </p:nvGrpSpPr>
        <p:grpSpPr>
          <a:xfrm>
            <a:off x="1343139" y="3846611"/>
            <a:ext cx="4188970" cy="2456408"/>
            <a:chOff x="351653" y="3864424"/>
            <a:chExt cx="4188970" cy="2456408"/>
          </a:xfrm>
        </p:grpSpPr>
        <p:sp>
          <p:nvSpPr>
            <p:cNvPr id="17" name="Dikdörtgen: Köşeleri Yuvarlatılmış 16">
              <a:extLst>
                <a:ext uri="{FF2B5EF4-FFF2-40B4-BE49-F238E27FC236}">
                  <a16:creationId xmlns:a16="http://schemas.microsoft.com/office/drawing/2014/main" id="{8D31271A-A37D-5EC9-7748-D101E6920000}"/>
                </a:ext>
              </a:extLst>
            </p:cNvPr>
            <p:cNvSpPr/>
            <p:nvPr/>
          </p:nvSpPr>
          <p:spPr>
            <a:xfrm>
              <a:off x="351653" y="3864424"/>
              <a:ext cx="4188970" cy="2456408"/>
            </a:xfrm>
            <a:prstGeom prst="roundRect">
              <a:avLst/>
            </a:prstGeom>
            <a:solidFill>
              <a:srgbClr val="EEF3F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Dikdörtgen: Köşeleri Yuvarlatılmış 17">
              <a:extLst>
                <a:ext uri="{FF2B5EF4-FFF2-40B4-BE49-F238E27FC236}">
                  <a16:creationId xmlns:a16="http://schemas.microsoft.com/office/drawing/2014/main" id="{2081E3D6-3460-A391-FA4F-1AE08D05354E}"/>
                </a:ext>
              </a:extLst>
            </p:cNvPr>
            <p:cNvSpPr/>
            <p:nvPr/>
          </p:nvSpPr>
          <p:spPr>
            <a:xfrm>
              <a:off x="530947" y="4016857"/>
              <a:ext cx="3830381" cy="4818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75FA6081-7042-06A5-39C9-F5F86E4B4A4C}"/>
                </a:ext>
              </a:extLst>
            </p:cNvPr>
            <p:cNvSpPr txBox="1"/>
            <p:nvPr/>
          </p:nvSpPr>
          <p:spPr>
            <a:xfrm>
              <a:off x="1709808" y="4048420"/>
              <a:ext cx="138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bg1"/>
                  </a:solidFill>
                </a:rPr>
                <a:t>DESTEK</a:t>
              </a:r>
            </a:p>
          </p:txBody>
        </p:sp>
        <p:pic>
          <p:nvPicPr>
            <p:cNvPr id="33" name="Resim 32" descr="logo, yazı tipi, tasarım, grafik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CD9D0A89-3692-38E8-68B2-B500B60C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37" y="4728482"/>
              <a:ext cx="1389528" cy="1126874"/>
            </a:xfrm>
            <a:prstGeom prst="rect">
              <a:avLst/>
            </a:prstGeom>
          </p:spPr>
        </p:pic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B48F2712-D7B9-08F0-E9DB-6A79025A8C2A}"/>
                </a:ext>
              </a:extLst>
            </p:cNvPr>
            <p:cNvSpPr txBox="1"/>
            <p:nvPr/>
          </p:nvSpPr>
          <p:spPr>
            <a:xfrm>
              <a:off x="1649880" y="4820145"/>
              <a:ext cx="283081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2000" b="1" dirty="0">
                  <a:solidFill>
                    <a:srgbClr val="BF7530"/>
                  </a:solidFill>
                  <a:latin typeface="Aptos" panose="020B0004020202020204" pitchFamily="34" charset="0"/>
                </a:rPr>
                <a:t>Performans Desteği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2000" b="1" dirty="0">
                  <a:solidFill>
                    <a:srgbClr val="BF7530"/>
                  </a:solidFill>
                  <a:latin typeface="Aptos" panose="020B0004020202020204" pitchFamily="34" charset="0"/>
                </a:rPr>
                <a:t>Finansman Desteği</a:t>
              </a:r>
            </a:p>
          </p:txBody>
        </p:sp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8D98D049-CB76-B4B6-2350-898E642E33CA}"/>
              </a:ext>
            </a:extLst>
          </p:cNvPr>
          <p:cNvGrpSpPr/>
          <p:nvPr/>
        </p:nvGrpSpPr>
        <p:grpSpPr>
          <a:xfrm>
            <a:off x="7014875" y="3880378"/>
            <a:ext cx="4188970" cy="2456408"/>
            <a:chOff x="6026312" y="3894629"/>
            <a:chExt cx="4188970" cy="2456408"/>
          </a:xfrm>
        </p:grpSpPr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93B34378-0BF9-3271-9ADE-F28B74AA3C6F}"/>
                </a:ext>
              </a:extLst>
            </p:cNvPr>
            <p:cNvSpPr/>
            <p:nvPr/>
          </p:nvSpPr>
          <p:spPr>
            <a:xfrm>
              <a:off x="6026312" y="3894629"/>
              <a:ext cx="4188970" cy="2456408"/>
            </a:xfrm>
            <a:prstGeom prst="roundRect">
              <a:avLst/>
            </a:prstGeom>
            <a:solidFill>
              <a:srgbClr val="EEF3F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Dikdörtgen: Köşeleri Yuvarlatılmış 20">
              <a:extLst>
                <a:ext uri="{FF2B5EF4-FFF2-40B4-BE49-F238E27FC236}">
                  <a16:creationId xmlns:a16="http://schemas.microsoft.com/office/drawing/2014/main" id="{BA806E03-CA5E-7111-6B83-2B1D58A3AA76}"/>
                </a:ext>
              </a:extLst>
            </p:cNvPr>
            <p:cNvSpPr/>
            <p:nvPr/>
          </p:nvSpPr>
          <p:spPr>
            <a:xfrm>
              <a:off x="6205606" y="4047062"/>
              <a:ext cx="3830381" cy="4818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3D813926-C19A-B80B-9A3D-5FA48D5501F5}"/>
                </a:ext>
              </a:extLst>
            </p:cNvPr>
            <p:cNvSpPr txBox="1"/>
            <p:nvPr/>
          </p:nvSpPr>
          <p:spPr>
            <a:xfrm>
              <a:off x="7642812" y="4078892"/>
              <a:ext cx="138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bg1"/>
                  </a:solidFill>
                </a:rPr>
                <a:t>KAPSAM</a:t>
              </a:r>
            </a:p>
          </p:txBody>
        </p:sp>
        <p:pic>
          <p:nvPicPr>
            <p:cNvPr id="31" name="Resim 30" descr="daire, grafik, vites, tasarım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674872A0-87CC-652C-7168-CBB16A22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760259"/>
              <a:ext cx="1402860" cy="986196"/>
            </a:xfrm>
            <a:prstGeom prst="rect">
              <a:avLst/>
            </a:prstGeom>
          </p:spPr>
        </p:pic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1F3AFCB8-72B3-8EDB-0A6C-E0695DC5EEAD}"/>
                </a:ext>
              </a:extLst>
            </p:cNvPr>
            <p:cNvSpPr txBox="1"/>
            <p:nvPr/>
          </p:nvSpPr>
          <p:spPr>
            <a:xfrm>
              <a:off x="7485528" y="5021466"/>
              <a:ext cx="271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NACE Kısım C (İmalat Sektörü)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99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/>
          <p:nvPr/>
        </p:nvSpPr>
        <p:spPr>
          <a:xfrm>
            <a:off x="3127350" y="3041303"/>
            <a:ext cx="5937300" cy="7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67" y="5350419"/>
            <a:ext cx="4021718" cy="99154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5" b="32571"/>
          <a:stretch/>
        </p:blipFill>
        <p:spPr>
          <a:xfrm>
            <a:off x="2632529" y="2248601"/>
            <a:ext cx="6926941" cy="23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30924A-692E-A047-32F8-B4525982D87B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F6BCCE-1835-F8A2-86D9-A116F84C5555}"/>
              </a:ext>
            </a:extLst>
          </p:cNvPr>
          <p:cNvSpPr txBox="1"/>
          <p:nvPr/>
        </p:nvSpPr>
        <p:spPr>
          <a:xfrm>
            <a:off x="3421709" y="205550"/>
            <a:ext cx="665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KİMLER HANGİ DESTEK TÜRÜNDEN YARARLANABİLİR?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5000BD44-8CD5-2852-DD82-C5426121F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4032"/>
              </p:ext>
            </p:extLst>
          </p:nvPr>
        </p:nvGraphicFramePr>
        <p:xfrm>
          <a:off x="717176" y="939590"/>
          <a:ext cx="10806953" cy="501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34">
                  <a:extLst>
                    <a:ext uri="{9D8B030D-6E8A-4147-A177-3AD203B41FA5}">
                      <a16:colId xmlns:a16="http://schemas.microsoft.com/office/drawing/2014/main" val="3340006421"/>
                    </a:ext>
                  </a:extLst>
                </a:gridCol>
                <a:gridCol w="1758612">
                  <a:extLst>
                    <a:ext uri="{9D8B030D-6E8A-4147-A177-3AD203B41FA5}">
                      <a16:colId xmlns:a16="http://schemas.microsoft.com/office/drawing/2014/main" val="3185143154"/>
                    </a:ext>
                  </a:extLst>
                </a:gridCol>
                <a:gridCol w="1843498">
                  <a:extLst>
                    <a:ext uri="{9D8B030D-6E8A-4147-A177-3AD203B41FA5}">
                      <a16:colId xmlns:a16="http://schemas.microsoft.com/office/drawing/2014/main" val="1798577762"/>
                    </a:ext>
                  </a:extLst>
                </a:gridCol>
                <a:gridCol w="1373012">
                  <a:extLst>
                    <a:ext uri="{9D8B030D-6E8A-4147-A177-3AD203B41FA5}">
                      <a16:colId xmlns:a16="http://schemas.microsoft.com/office/drawing/2014/main" val="3718000106"/>
                    </a:ext>
                  </a:extLst>
                </a:gridCol>
                <a:gridCol w="1790032">
                  <a:extLst>
                    <a:ext uri="{9D8B030D-6E8A-4147-A177-3AD203B41FA5}">
                      <a16:colId xmlns:a16="http://schemas.microsoft.com/office/drawing/2014/main" val="3199820175"/>
                    </a:ext>
                  </a:extLst>
                </a:gridCol>
                <a:gridCol w="1532965">
                  <a:extLst>
                    <a:ext uri="{9D8B030D-6E8A-4147-A177-3AD203B41FA5}">
                      <a16:colId xmlns:a16="http://schemas.microsoft.com/office/drawing/2014/main" val="143864183"/>
                    </a:ext>
                  </a:extLst>
                </a:gridCol>
              </a:tblGrid>
              <a:tr h="476134">
                <a:tc rowSpan="2">
                  <a:txBody>
                    <a:bodyPr/>
                    <a:lstStyle/>
                    <a:p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KREDİYE ERİŞİM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KEFALET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İstihdamı Koruma Desteği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37708"/>
                  </a:ext>
                </a:extLst>
              </a:tr>
              <a:tr h="4761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Performans Desteği </a:t>
                      </a: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(3500 TL)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Finansman Desteği</a:t>
                      </a: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(10 Puan)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613134"/>
                  </a:ext>
                </a:extLst>
              </a:tr>
              <a:tr h="952265"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Emek Yoğun Sektörler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NACE; 13, 14,15,31, </a:t>
                      </a:r>
                      <a:r>
                        <a:rPr lang="tr-T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32.99.02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KOBİ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691987"/>
                  </a:ext>
                </a:extLst>
              </a:tr>
              <a:tr h="95226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BÜYÜK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626255"/>
                  </a:ext>
                </a:extLst>
              </a:tr>
              <a:tr h="952265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Diğer İmalat Sektörleri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KOBİ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289598"/>
                  </a:ext>
                </a:extLst>
              </a:tr>
              <a:tr h="95226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BÜYÜK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664241"/>
                  </a:ext>
                </a:extLst>
              </a:tr>
            </a:tbl>
          </a:graphicData>
        </a:graphic>
      </p:graphicFrame>
      <p:pic>
        <p:nvPicPr>
          <p:cNvPr id="10" name="Grafik 9" descr="Onay işareti düz dolguyla">
            <a:extLst>
              <a:ext uri="{FF2B5EF4-FFF2-40B4-BE49-F238E27FC236}">
                <a16:creationId xmlns:a16="http://schemas.microsoft.com/office/drawing/2014/main" id="{5489AC0D-40FE-242F-8152-5DB08EA2A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166" y="3429000"/>
            <a:ext cx="457200" cy="457200"/>
          </a:xfrm>
          <a:prstGeom prst="rect">
            <a:avLst/>
          </a:prstGeom>
        </p:spPr>
      </p:pic>
      <p:pic>
        <p:nvPicPr>
          <p:cNvPr id="19" name="Grafik 18" descr="Onay işareti düz dolguyla">
            <a:extLst>
              <a:ext uri="{FF2B5EF4-FFF2-40B4-BE49-F238E27FC236}">
                <a16:creationId xmlns:a16="http://schemas.microsoft.com/office/drawing/2014/main" id="{486766C1-4A39-1CBD-1620-9D67B2179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166" y="4360974"/>
            <a:ext cx="457200" cy="457200"/>
          </a:xfrm>
          <a:prstGeom prst="rect">
            <a:avLst/>
          </a:prstGeom>
        </p:spPr>
      </p:pic>
      <p:pic>
        <p:nvPicPr>
          <p:cNvPr id="21" name="Grafik 20" descr="Onay işareti düz dolguyla">
            <a:extLst>
              <a:ext uri="{FF2B5EF4-FFF2-40B4-BE49-F238E27FC236}">
                <a16:creationId xmlns:a16="http://schemas.microsoft.com/office/drawing/2014/main" id="{D60CE601-BBA9-5289-524A-8769B680D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166" y="5312974"/>
            <a:ext cx="457200" cy="457200"/>
          </a:xfrm>
          <a:prstGeom prst="rect">
            <a:avLst/>
          </a:prstGeom>
        </p:spPr>
      </p:pic>
      <p:pic>
        <p:nvPicPr>
          <p:cNvPr id="24" name="Grafik 23" descr="Onay işareti düz dolguyla">
            <a:extLst>
              <a:ext uri="{FF2B5EF4-FFF2-40B4-BE49-F238E27FC236}">
                <a16:creationId xmlns:a16="http://schemas.microsoft.com/office/drawing/2014/main" id="{184FB8A6-BEB3-5B3D-4814-B572BC577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7269" y="2397269"/>
            <a:ext cx="457200" cy="457200"/>
          </a:xfrm>
          <a:prstGeom prst="rect">
            <a:avLst/>
          </a:prstGeom>
        </p:spPr>
      </p:pic>
      <p:pic>
        <p:nvPicPr>
          <p:cNvPr id="25" name="Grafik 24" descr="Onay işareti düz dolguyla">
            <a:extLst>
              <a:ext uri="{FF2B5EF4-FFF2-40B4-BE49-F238E27FC236}">
                <a16:creationId xmlns:a16="http://schemas.microsoft.com/office/drawing/2014/main" id="{47ECAA66-F7D7-A192-770D-8A8890E8E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7269" y="4232131"/>
            <a:ext cx="457200" cy="457200"/>
          </a:xfrm>
          <a:prstGeom prst="rect">
            <a:avLst/>
          </a:prstGeom>
        </p:spPr>
      </p:pic>
      <p:pic>
        <p:nvPicPr>
          <p:cNvPr id="26" name="Grafik 25" descr="Onay işareti düz dolguyla">
            <a:extLst>
              <a:ext uri="{FF2B5EF4-FFF2-40B4-BE49-F238E27FC236}">
                <a16:creationId xmlns:a16="http://schemas.microsoft.com/office/drawing/2014/main" id="{1D82C441-0C22-9C74-5816-22390F7F1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3337" y="2366364"/>
            <a:ext cx="457200" cy="457200"/>
          </a:xfrm>
          <a:prstGeom prst="rect">
            <a:avLst/>
          </a:prstGeom>
        </p:spPr>
      </p:pic>
      <p:pic>
        <p:nvPicPr>
          <p:cNvPr id="27" name="Grafik 26" descr="Onay işareti düz dolguyla">
            <a:extLst>
              <a:ext uri="{FF2B5EF4-FFF2-40B4-BE49-F238E27FC236}">
                <a16:creationId xmlns:a16="http://schemas.microsoft.com/office/drawing/2014/main" id="{0DFD03CF-FD86-7817-3A4A-326A61241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166" y="2366364"/>
            <a:ext cx="457200" cy="457200"/>
          </a:xfrm>
          <a:prstGeom prst="rect">
            <a:avLst/>
          </a:prstGeom>
        </p:spPr>
      </p:pic>
      <p:pic>
        <p:nvPicPr>
          <p:cNvPr id="28" name="Grafik 27" descr="Onay işareti düz dolguyla">
            <a:extLst>
              <a:ext uri="{FF2B5EF4-FFF2-40B4-BE49-F238E27FC236}">
                <a16:creationId xmlns:a16="http://schemas.microsoft.com/office/drawing/2014/main" id="{B4EC7473-B02E-BE67-F015-8F4F0CBC6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8166" y="3388125"/>
            <a:ext cx="457200" cy="457200"/>
          </a:xfrm>
          <a:prstGeom prst="rect">
            <a:avLst/>
          </a:prstGeom>
        </p:spPr>
      </p:pic>
      <p:pic>
        <p:nvPicPr>
          <p:cNvPr id="29" name="Grafik 28" descr="Onay işareti düz dolguyla">
            <a:extLst>
              <a:ext uri="{FF2B5EF4-FFF2-40B4-BE49-F238E27FC236}">
                <a16:creationId xmlns:a16="http://schemas.microsoft.com/office/drawing/2014/main" id="{DE552F85-2729-4A3B-C046-8C9F9EDE3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458" y="423213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30924A-692E-A047-32F8-B4525982D87B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F6BCCE-1835-F8A2-86D9-A116F84C5555}"/>
              </a:ext>
            </a:extLst>
          </p:cNvPr>
          <p:cNvSpPr txBox="1"/>
          <p:nvPr/>
        </p:nvSpPr>
        <p:spPr>
          <a:xfrm>
            <a:off x="3421709" y="205550"/>
            <a:ext cx="665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KREDİYE ERİŞİM İMKANI</a:t>
            </a:r>
          </a:p>
        </p:txBody>
      </p:sp>
      <p:grpSp>
        <p:nvGrpSpPr>
          <p:cNvPr id="44" name="Grup 43">
            <a:extLst>
              <a:ext uri="{FF2B5EF4-FFF2-40B4-BE49-F238E27FC236}">
                <a16:creationId xmlns:a16="http://schemas.microsoft.com/office/drawing/2014/main" id="{84420586-3369-6FC8-89B0-A2EDD5670ABB}"/>
              </a:ext>
            </a:extLst>
          </p:cNvPr>
          <p:cNvGrpSpPr/>
          <p:nvPr/>
        </p:nvGrpSpPr>
        <p:grpSpPr>
          <a:xfrm>
            <a:off x="1023800" y="1093088"/>
            <a:ext cx="10455533" cy="4941759"/>
            <a:chOff x="499045" y="922660"/>
            <a:chExt cx="11537576" cy="5766646"/>
          </a:xfrm>
        </p:grpSpPr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75075101-112E-BF0C-DA1A-9841E45A0546}"/>
                </a:ext>
              </a:extLst>
            </p:cNvPr>
            <p:cNvSpPr/>
            <p:nvPr/>
          </p:nvSpPr>
          <p:spPr>
            <a:xfrm>
              <a:off x="499045" y="922660"/>
              <a:ext cx="11537576" cy="576664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tr-TR" dirty="0">
                <a:solidFill>
                  <a:srgbClr val="1F4E79"/>
                </a:solidFill>
              </a:endParaRPr>
            </a:p>
          </p:txBody>
        </p:sp>
        <p:pic>
          <p:nvPicPr>
            <p:cNvPr id="39" name="Resim 38" descr="pencere, bina, ev, çizim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CAFB9721-A2C7-5EDA-7C62-AAB4CA9E1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111" y="922660"/>
              <a:ext cx="1987354" cy="1443288"/>
            </a:xfrm>
            <a:prstGeom prst="rect">
              <a:avLst/>
            </a:prstGeom>
          </p:spPr>
        </p:pic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5C49F159-C772-F784-5B2B-0DE3F87F3AE7}"/>
                </a:ext>
              </a:extLst>
            </p:cNvPr>
            <p:cNvSpPr txBox="1"/>
            <p:nvPr/>
          </p:nvSpPr>
          <p:spPr>
            <a:xfrm>
              <a:off x="3145114" y="2325315"/>
              <a:ext cx="7285899" cy="538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NACE Kısım C (İmalat) işletmelerinin tamamı</a:t>
              </a:r>
              <a:endParaRPr lang="tr-TR" sz="2400" dirty="0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EDD85C6B-B5B1-295D-937B-80670533B52C}"/>
                </a:ext>
              </a:extLst>
            </p:cNvPr>
            <p:cNvSpPr txBox="1"/>
            <p:nvPr/>
          </p:nvSpPr>
          <p:spPr>
            <a:xfrm>
              <a:off x="853188" y="2962075"/>
              <a:ext cx="10840101" cy="2693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indent="266700" algn="just"/>
              <a:r>
                <a: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Program kapsamında protokol yapılmış finansal kuruluşlardan kredi kullanabilir.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Kullanılabilecek en fazla kredi tutarı; İşletmelerin </a:t>
              </a:r>
              <a:r>
                <a:rPr lang="tr-TR" sz="18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2025 yılı Kasım ve Aralık aylarındaki muhtasar ve prim hizmet beyannamelerinde beyan edilen işyeri bazında prime esas kazanç toplam tutarının aylık ortalamasını</a:t>
              </a:r>
              <a:r>
                <a:rPr lang="tr-TR" sz="18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 geçmeyecek şekilde belirlenir.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8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Kredi üst limiti, işletme başına en fazla 50.000.000 TL’dir.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Kredi kullanımı tek seferde ve tek parça halinde olacak şekilde en geç 2026 yılı Haziran ayı sonuna kadar gerçekleştirilmelidir.</a:t>
              </a:r>
              <a:endParaRPr lang="tr-TR" sz="1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1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34" y="-242332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30924A-692E-A047-32F8-B4525982D87B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F6BCCE-1835-F8A2-86D9-A116F84C5555}"/>
              </a:ext>
            </a:extLst>
          </p:cNvPr>
          <p:cNvSpPr txBox="1"/>
          <p:nvPr/>
        </p:nvSpPr>
        <p:spPr>
          <a:xfrm>
            <a:off x="3421709" y="205550"/>
            <a:ext cx="665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KREDİ KULLANIM KOŞULLARI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B875E8B6-E91F-B4EE-106D-942CC003B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79243"/>
              </p:ext>
            </p:extLst>
          </p:nvPr>
        </p:nvGraphicFramePr>
        <p:xfrm>
          <a:off x="854085" y="1238865"/>
          <a:ext cx="6502400" cy="202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94500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31472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15311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34089741"/>
                    </a:ext>
                  </a:extLst>
                </a:gridCol>
              </a:tblGrid>
              <a:tr h="703788"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KATILIM BANKALARI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8806"/>
                  </a:ext>
                </a:extLst>
              </a:tr>
              <a:tr h="727422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Kredi Vadesi </a:t>
                      </a:r>
                      <a:endPara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Anapara Ödemesiz Dönem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Kredi Ödeme Periyodu</a:t>
                      </a:r>
                      <a:endPara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Azami Kredi Faiz/Kâr Payı Oranı </a:t>
                      </a:r>
                      <a:endPara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377389"/>
                  </a:ext>
                </a:extLst>
              </a:tr>
              <a:tr h="585617"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36 Ay 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 ay 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Aylık dönemler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%36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340790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B1AB130-9F16-EFDB-D774-45A80EAA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74611"/>
              </p:ext>
            </p:extLst>
          </p:nvPr>
        </p:nvGraphicFramePr>
        <p:xfrm>
          <a:off x="854085" y="3721909"/>
          <a:ext cx="6502400" cy="247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94500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31472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15311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34089741"/>
                    </a:ext>
                  </a:extLst>
                </a:gridCol>
              </a:tblGrid>
              <a:tr h="707753"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DİĞER BANKALAR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8806"/>
                  </a:ext>
                </a:extLst>
              </a:tr>
              <a:tr h="588916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Kredi Vadesi </a:t>
                      </a:r>
                      <a:endPara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Anapara Ödemesiz Dönem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Kredi Ödeme Periyodu</a:t>
                      </a:r>
                      <a:endPara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Azami Kredi Faiz/Kâr Payı Oranı </a:t>
                      </a:r>
                      <a:endParaRPr lang="tr-T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377389"/>
                  </a:ext>
                </a:extLst>
              </a:tr>
              <a:tr h="49613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 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 ay 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Aylık dönemler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%36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40790"/>
                  </a:ext>
                </a:extLst>
              </a:tr>
              <a:tr h="542706"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36 Ay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 ay 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Aylık dönemler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%33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159231"/>
                  </a:ext>
                </a:extLst>
              </a:tr>
            </a:tbl>
          </a:graphicData>
        </a:graphic>
      </p:graphicFrame>
      <p:grpSp>
        <p:nvGrpSpPr>
          <p:cNvPr id="18" name="Grup 17">
            <a:extLst>
              <a:ext uri="{FF2B5EF4-FFF2-40B4-BE49-F238E27FC236}">
                <a16:creationId xmlns:a16="http://schemas.microsoft.com/office/drawing/2014/main" id="{07A00784-757E-81C0-E0F2-7224C1FCAF5E}"/>
              </a:ext>
            </a:extLst>
          </p:cNvPr>
          <p:cNvGrpSpPr/>
          <p:nvPr/>
        </p:nvGrpSpPr>
        <p:grpSpPr>
          <a:xfrm>
            <a:off x="7620000" y="950443"/>
            <a:ext cx="4444181" cy="5319251"/>
            <a:chOff x="7475973" y="983226"/>
            <a:chExt cx="4716027" cy="4763229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3D36A042-8154-2111-08E6-8EE4FA116421}"/>
                </a:ext>
              </a:extLst>
            </p:cNvPr>
            <p:cNvGrpSpPr/>
            <p:nvPr/>
          </p:nvGrpSpPr>
          <p:grpSpPr>
            <a:xfrm>
              <a:off x="7475973" y="983226"/>
              <a:ext cx="4716027" cy="4763229"/>
              <a:chOff x="7475973" y="983226"/>
              <a:chExt cx="4716027" cy="4763229"/>
            </a:xfrm>
          </p:grpSpPr>
          <p:sp>
            <p:nvSpPr>
              <p:cNvPr id="16" name="Dikdörtgen: Köşeleri Yuvarlatılmış 15">
                <a:extLst>
                  <a:ext uri="{FF2B5EF4-FFF2-40B4-BE49-F238E27FC236}">
                    <a16:creationId xmlns:a16="http://schemas.microsoft.com/office/drawing/2014/main" id="{F37C3729-3C7C-4277-8196-D3289B43B6BE}"/>
                  </a:ext>
                </a:extLst>
              </p:cNvPr>
              <p:cNvSpPr/>
              <p:nvPr/>
            </p:nvSpPr>
            <p:spPr>
              <a:xfrm>
                <a:off x="7475974" y="983226"/>
                <a:ext cx="4716026" cy="4763229"/>
              </a:xfrm>
              <a:prstGeom prst="roundRect">
                <a:avLst/>
              </a:prstGeom>
              <a:solidFill>
                <a:srgbClr val="EEF3F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4F62166-1357-F763-9E01-BF37F1572C66}"/>
                  </a:ext>
                </a:extLst>
              </p:cNvPr>
              <p:cNvSpPr txBox="1"/>
              <p:nvPr/>
            </p:nvSpPr>
            <p:spPr>
              <a:xfrm>
                <a:off x="7577550" y="1550387"/>
                <a:ext cx="440784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spcAft>
                    <a:spcPts val="1400"/>
                  </a:spcAft>
                  <a:buClr>
                    <a:srgbClr val="000000"/>
                  </a:buClr>
                  <a:buSzPts val="1200"/>
                  <a:buFont typeface="Wingdings" panose="05000000000000000000" pitchFamily="2" charset="2"/>
                  <a:buChar char="ü"/>
                  <a:tabLst>
                    <a:tab pos="266065" algn="l"/>
                    <a:tab pos="450215" algn="l"/>
                  </a:tabLst>
                </a:pPr>
                <a:r>
                  <a:rPr lang="tr-TR" sz="1800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Bankalar, kredi tahsis ve kredi kullandırım ücretleri dahil olmak üzere işletmeden her ne ad altında olursa olsun bir ücret, komisyon, bedel talep etmeyecektir. </a:t>
                </a:r>
                <a:endParaRPr lang="tr-TR" sz="1600" u="none" strike="noStrike" spc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0E7DD809-4A41-6C86-338B-7F9E9A1D49A7}"/>
                  </a:ext>
                </a:extLst>
              </p:cNvPr>
              <p:cNvSpPr txBox="1"/>
              <p:nvPr/>
            </p:nvSpPr>
            <p:spPr>
              <a:xfrm>
                <a:off x="7577550" y="2909757"/>
                <a:ext cx="440784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spcAft>
                    <a:spcPts val="1400"/>
                  </a:spcAft>
                  <a:buClr>
                    <a:srgbClr val="000000"/>
                  </a:buClr>
                  <a:buSzPts val="1200"/>
                  <a:buFont typeface="Wingdings" panose="05000000000000000000" pitchFamily="2" charset="2"/>
                  <a:buChar char="ü"/>
                  <a:tabLst>
                    <a:tab pos="260350" algn="l"/>
                    <a:tab pos="450215" algn="l"/>
                  </a:tabLst>
                </a:pPr>
                <a:r>
                  <a:rPr lang="tr-TR" sz="1800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Banka tarafından uygun görülen kredi tutarının, işletmenin talep ettiği kredi tutarının </a:t>
                </a:r>
                <a:r>
                  <a:rPr lang="tr-TR" sz="1800" b="1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altında olması halinde</a:t>
                </a:r>
                <a:r>
                  <a:rPr lang="tr-TR" sz="1800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Bankanın </a:t>
                </a:r>
                <a:r>
                  <a:rPr lang="tr-TR" sz="1800" b="1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uygun gördüğü tutar </a:t>
                </a:r>
                <a:r>
                  <a:rPr lang="tr-TR" sz="1800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kadar kredi kullandırılabilir.</a:t>
                </a:r>
                <a:endParaRPr lang="tr-TR" sz="1600" u="none" strike="noStrike" spc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FB43B21C-BB08-9145-5C77-0DD3B0C05AB4}"/>
                  </a:ext>
                </a:extLst>
              </p:cNvPr>
              <p:cNvSpPr txBox="1"/>
              <p:nvPr/>
            </p:nvSpPr>
            <p:spPr>
              <a:xfrm>
                <a:off x="7475973" y="4336384"/>
                <a:ext cx="4509425" cy="1322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spcAft>
                    <a:spcPts val="1400"/>
                  </a:spcAft>
                  <a:buClr>
                    <a:srgbClr val="000000"/>
                  </a:buClr>
                  <a:buSzPts val="1200"/>
                  <a:buFont typeface="Wingdings" panose="05000000000000000000" pitchFamily="2" charset="2"/>
                  <a:buChar char="ü"/>
                  <a:tabLst>
                    <a:tab pos="260350" algn="l"/>
                    <a:tab pos="450215" algn="l"/>
                  </a:tabLst>
                </a:pPr>
                <a:r>
                  <a:rPr lang="tr-TR" sz="1800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Bankalar,</a:t>
                </a:r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u="none" strike="noStrike" spc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kendi mevzuatına ve uygulamasına göre ilave belgeler talep edebilir. İşletme tarafından sunulan belgelerin yanlış veya yanıltıcı olmasından işletme sorumludur.</a:t>
                </a:r>
                <a:endParaRPr lang="tr-TR" sz="1600" u="none" strike="noStrike" spc="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910E684E-4872-8279-A7C9-617E1318CE8F}"/>
                </a:ext>
              </a:extLst>
            </p:cNvPr>
            <p:cNvSpPr txBox="1"/>
            <p:nvPr/>
          </p:nvSpPr>
          <p:spPr>
            <a:xfrm>
              <a:off x="8692786" y="1111545"/>
              <a:ext cx="2772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ÖNEMLİ NOTLAR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47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30924A-692E-A047-32F8-B4525982D87B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F6BCCE-1835-F8A2-86D9-A116F84C5555}"/>
              </a:ext>
            </a:extLst>
          </p:cNvPr>
          <p:cNvSpPr txBox="1"/>
          <p:nvPr/>
        </p:nvSpPr>
        <p:spPr>
          <a:xfrm>
            <a:off x="3421709" y="205550"/>
            <a:ext cx="665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KEFALET</a:t>
            </a:r>
          </a:p>
          <a:p>
            <a:pPr marL="0" lvl="1" algn="ctr"/>
            <a:endParaRPr lang="tr-TR" sz="24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grpSp>
        <p:nvGrpSpPr>
          <p:cNvPr id="44" name="Grup 43">
            <a:extLst>
              <a:ext uri="{FF2B5EF4-FFF2-40B4-BE49-F238E27FC236}">
                <a16:creationId xmlns:a16="http://schemas.microsoft.com/office/drawing/2014/main" id="{84420586-3369-6FC8-89B0-A2EDD5670ABB}"/>
              </a:ext>
            </a:extLst>
          </p:cNvPr>
          <p:cNvGrpSpPr/>
          <p:nvPr/>
        </p:nvGrpSpPr>
        <p:grpSpPr>
          <a:xfrm>
            <a:off x="847724" y="997108"/>
            <a:ext cx="10836533" cy="5498942"/>
            <a:chOff x="504451" y="942625"/>
            <a:chExt cx="11537576" cy="5766646"/>
          </a:xfrm>
        </p:grpSpPr>
        <p:grpSp>
          <p:nvGrpSpPr>
            <p:cNvPr id="35" name="Grup 34">
              <a:extLst>
                <a:ext uri="{FF2B5EF4-FFF2-40B4-BE49-F238E27FC236}">
                  <a16:creationId xmlns:a16="http://schemas.microsoft.com/office/drawing/2014/main" id="{A970A9C8-5FE7-0396-9B6A-285519037728}"/>
                </a:ext>
              </a:extLst>
            </p:cNvPr>
            <p:cNvGrpSpPr/>
            <p:nvPr/>
          </p:nvGrpSpPr>
          <p:grpSpPr>
            <a:xfrm>
              <a:off x="504451" y="942625"/>
              <a:ext cx="11537576" cy="5766646"/>
              <a:chOff x="6377003" y="1109692"/>
              <a:chExt cx="5276643" cy="5270600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20" name="Dikdörtgen: Köşeleri Yuvarlatılmış 19">
                <a:extLst>
                  <a:ext uri="{FF2B5EF4-FFF2-40B4-BE49-F238E27FC236}">
                    <a16:creationId xmlns:a16="http://schemas.microsoft.com/office/drawing/2014/main" id="{75075101-112E-BF0C-DA1A-9841E45A0546}"/>
                  </a:ext>
                </a:extLst>
              </p:cNvPr>
              <p:cNvSpPr/>
              <p:nvPr/>
            </p:nvSpPr>
            <p:spPr>
              <a:xfrm>
                <a:off x="6377003" y="1109692"/>
                <a:ext cx="5276643" cy="5270600"/>
              </a:xfrm>
              <a:prstGeom prst="roundRect">
                <a:avLst/>
              </a:prstGeom>
              <a:solidFill>
                <a:srgbClr val="EFEFEF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endParaRPr>
              </a:p>
              <a:p>
                <a:pPr algn="ctr"/>
                <a:endPara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ea typeface="Times New Roman" panose="02020603050405020304" pitchFamily="18" charset="0"/>
                </a:endParaRPr>
              </a:p>
              <a:p>
                <a:pPr algn="ctr"/>
                <a:endParaRPr lang="tr-TR" dirty="0">
                  <a:solidFill>
                    <a:srgbClr val="1F4E79"/>
                  </a:solidFill>
                </a:endParaRPr>
              </a:p>
            </p:txBody>
          </p:sp>
          <p:sp>
            <p:nvSpPr>
              <p:cNvPr id="34" name="Metin kutusu 33">
                <a:extLst>
                  <a:ext uri="{FF2B5EF4-FFF2-40B4-BE49-F238E27FC236}">
                    <a16:creationId xmlns:a16="http://schemas.microsoft.com/office/drawing/2014/main" id="{72907EB4-34AB-D159-9116-BFD1087B2814}"/>
                  </a:ext>
                </a:extLst>
              </p:cNvPr>
              <p:cNvSpPr txBox="1"/>
              <p:nvPr/>
            </p:nvSpPr>
            <p:spPr>
              <a:xfrm>
                <a:off x="6557886" y="2835942"/>
                <a:ext cx="4794277" cy="333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r-TR" dirty="0"/>
              </a:p>
            </p:txBody>
          </p:sp>
        </p:grp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EDD85C6B-B5B1-295D-937B-80670533B52C}"/>
                </a:ext>
              </a:extLst>
            </p:cNvPr>
            <p:cNvSpPr txBox="1"/>
            <p:nvPr/>
          </p:nvSpPr>
          <p:spPr>
            <a:xfrm>
              <a:off x="801680" y="2705394"/>
              <a:ext cx="10685688" cy="677796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tr-TR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Program kapsamında kredi kullanan KOBİ’lerin kefalet şirketlerinden kefalet kullanmaları sağlanır. Kefalet kullanımına ilişkin hususlar, kefalet şirketleri ile imzalanan protokolde belirlenir.</a:t>
              </a:r>
              <a:endParaRPr lang="tr-TR" sz="1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6" name="Resim 5" descr="metin, yazı tipi, logo, beyaz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B32D10F-B21D-591E-5799-7E4E099B5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32" y="1424815"/>
            <a:ext cx="6916115" cy="116221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B881046-8E10-ED7A-C87A-6DC9378FF04A}"/>
              </a:ext>
            </a:extLst>
          </p:cNvPr>
          <p:cNvSpPr txBox="1"/>
          <p:nvPr/>
        </p:nvSpPr>
        <p:spPr>
          <a:xfrm>
            <a:off x="4349647" y="3560196"/>
            <a:ext cx="61901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Kefalet sağlayacak kuruluşlar:</a:t>
            </a:r>
          </a:p>
          <a:p>
            <a:endParaRPr lang="tr-TR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Kredi Garanti Fonu A.Ş. (KGF)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Katılım Finans Kefalet A.Ş. (KFK)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İhracatı Geliştirme A.Ş. (İGE)</a:t>
            </a:r>
          </a:p>
        </p:txBody>
      </p:sp>
    </p:spTree>
    <p:extLst>
      <p:ext uri="{BB962C8B-B14F-4D97-AF65-F5344CB8AC3E}">
        <p14:creationId xmlns:p14="http://schemas.microsoft.com/office/powerpoint/2010/main" val="124884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0FCBE2-752F-D003-3F04-2C8939F972E1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394E92-7F5B-22DA-B2BD-9AA1B1E247B6}"/>
              </a:ext>
            </a:extLst>
          </p:cNvPr>
          <p:cNvSpPr txBox="1"/>
          <p:nvPr/>
        </p:nvSpPr>
        <p:spPr>
          <a:xfrm>
            <a:off x="3288647" y="190327"/>
            <a:ext cx="673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Aptos" panose="020B0004020202020204" pitchFamily="34" charset="0"/>
              </a:rPr>
              <a:t>PROTOKOL YAPILAN FİNANSAL KURULUŞLAR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7A898AEC-4F8F-F8BA-E5FA-1273B700F4E0}"/>
              </a:ext>
            </a:extLst>
          </p:cNvPr>
          <p:cNvGrpSpPr/>
          <p:nvPr/>
        </p:nvGrpSpPr>
        <p:grpSpPr>
          <a:xfrm>
            <a:off x="435802" y="1220838"/>
            <a:ext cx="11320395" cy="4983937"/>
            <a:chOff x="351652" y="834157"/>
            <a:chExt cx="11320395" cy="4983937"/>
          </a:xfrm>
        </p:grpSpPr>
        <p:sp>
          <p:nvSpPr>
            <p:cNvPr id="4" name="Dikdörtgen: Köşeleri Yuvarlatılmış 3">
              <a:extLst>
                <a:ext uri="{FF2B5EF4-FFF2-40B4-BE49-F238E27FC236}">
                  <a16:creationId xmlns:a16="http://schemas.microsoft.com/office/drawing/2014/main" id="{3498F7AF-F991-19EE-6607-11D97E43C4B0}"/>
                </a:ext>
              </a:extLst>
            </p:cNvPr>
            <p:cNvSpPr/>
            <p:nvPr/>
          </p:nvSpPr>
          <p:spPr>
            <a:xfrm>
              <a:off x="351652" y="834157"/>
              <a:ext cx="11320395" cy="4983937"/>
            </a:xfrm>
            <a:prstGeom prst="roundRect">
              <a:avLst/>
            </a:prstGeom>
            <a:solidFill>
              <a:srgbClr val="EFEFE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1F4E79"/>
                </a:solidFill>
              </a:endParaRPr>
            </a:p>
          </p:txBody>
        </p:sp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52C2E6CB-5F21-23C8-FC65-5FC1A032FCF4}"/>
                </a:ext>
              </a:extLst>
            </p:cNvPr>
            <p:cNvGrpSpPr/>
            <p:nvPr/>
          </p:nvGrpSpPr>
          <p:grpSpPr>
            <a:xfrm>
              <a:off x="3103335" y="1463787"/>
              <a:ext cx="6426137" cy="844273"/>
              <a:chOff x="1104216" y="1563347"/>
              <a:chExt cx="5943505" cy="699400"/>
            </a:xfrm>
          </p:grpSpPr>
          <p:pic>
            <p:nvPicPr>
              <p:cNvPr id="7" name="Resim 6" descr="yazı tipi, logo, metin, grafik içeren bir resim&#10;&#10;Yapay zeka tarafından oluşturulan içerik yanlış olabilir.">
                <a:extLst>
                  <a:ext uri="{FF2B5EF4-FFF2-40B4-BE49-F238E27FC236}">
                    <a16:creationId xmlns:a16="http://schemas.microsoft.com/office/drawing/2014/main" id="{F929817F-8A04-EAD3-44DD-F4C7993C9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216" y="1593168"/>
                <a:ext cx="1771897" cy="543001"/>
              </a:xfrm>
              <a:prstGeom prst="rect">
                <a:avLst/>
              </a:prstGeom>
            </p:spPr>
          </p:pic>
          <p:pic>
            <p:nvPicPr>
              <p:cNvPr id="14" name="Resim 13" descr="yazı tipi, logo, grafik, metin içeren bir resim&#10;&#10;Yapay zeka tarafından oluşturulan içerik yanlış olabilir.">
                <a:extLst>
                  <a:ext uri="{FF2B5EF4-FFF2-40B4-BE49-F238E27FC236}">
                    <a16:creationId xmlns:a16="http://schemas.microsoft.com/office/drawing/2014/main" id="{9131F4D6-5C3D-3E9A-FB2A-CC3CBCD6D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7491" y="1563347"/>
                <a:ext cx="2030230" cy="697892"/>
              </a:xfrm>
              <a:prstGeom prst="rect">
                <a:avLst/>
              </a:prstGeom>
            </p:spPr>
          </p:pic>
          <p:pic>
            <p:nvPicPr>
              <p:cNvPr id="16" name="Resim 15" descr="yazı tipi, logo, simge, sembol, beyaz içeren bir resim&#10;&#10;Yapay zeka tarafından oluşturulan içerik yanlış olabilir.">
                <a:extLst>
                  <a:ext uri="{FF2B5EF4-FFF2-40B4-BE49-F238E27FC236}">
                    <a16:creationId xmlns:a16="http://schemas.microsoft.com/office/drawing/2014/main" id="{65B9B974-314A-F26F-542B-094432706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4540" y="1564855"/>
                <a:ext cx="1963562" cy="697892"/>
              </a:xfrm>
              <a:prstGeom prst="rect">
                <a:avLst/>
              </a:prstGeom>
            </p:spPr>
          </p:pic>
        </p:grpSp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6C3F3C97-90F8-6F7F-15EA-F0001D33A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817" y="2328885"/>
              <a:ext cx="10245172" cy="971792"/>
            </a:xfrm>
            <a:prstGeom prst="rect">
              <a:avLst/>
            </a:prstGeom>
          </p:spPr>
        </p:pic>
        <p:pic>
          <p:nvPicPr>
            <p:cNvPr id="20" name="Resim 19">
              <a:extLst>
                <a:ext uri="{FF2B5EF4-FFF2-40B4-BE49-F238E27FC236}">
                  <a16:creationId xmlns:a16="http://schemas.microsoft.com/office/drawing/2014/main" id="{C0612C78-FA7E-642C-2D24-0D0059862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195" y="3473388"/>
              <a:ext cx="10324416" cy="710201"/>
            </a:xfrm>
            <a:prstGeom prst="rect">
              <a:avLst/>
            </a:prstGeom>
          </p:spPr>
        </p:pic>
        <p:pic>
          <p:nvPicPr>
            <p:cNvPr id="25" name="Resim 24">
              <a:extLst>
                <a:ext uri="{FF2B5EF4-FFF2-40B4-BE49-F238E27FC236}">
                  <a16:creationId xmlns:a16="http://schemas.microsoft.com/office/drawing/2014/main" id="{CF77FC01-42DF-ACB6-30CF-18108125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778" y="4548231"/>
              <a:ext cx="9183382" cy="781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84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9D8AA05-B707-60F8-E977-73C96F905D98}"/>
              </a:ext>
            </a:extLst>
          </p:cNvPr>
          <p:cNvSpPr/>
          <p:nvPr/>
        </p:nvSpPr>
        <p:spPr>
          <a:xfrm>
            <a:off x="512672" y="1111545"/>
            <a:ext cx="6049148" cy="5289255"/>
          </a:xfrm>
          <a:prstGeom prst="roundRect">
            <a:avLst/>
          </a:prstGeom>
          <a:solidFill>
            <a:srgbClr val="EEF3F5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1F4E79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30924A-692E-A047-32F8-B4525982D87B}"/>
              </a:ext>
            </a:extLst>
          </p:cNvPr>
          <p:cNvSpPr/>
          <p:nvPr/>
        </p:nvSpPr>
        <p:spPr>
          <a:xfrm>
            <a:off x="3164540" y="81034"/>
            <a:ext cx="7171765" cy="680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F6BCCE-1835-F8A2-86D9-A116F84C5555}"/>
              </a:ext>
            </a:extLst>
          </p:cNvPr>
          <p:cNvSpPr txBox="1"/>
          <p:nvPr/>
        </p:nvSpPr>
        <p:spPr>
          <a:xfrm>
            <a:off x="3744083" y="226763"/>
            <a:ext cx="563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KİMLER YARARLANABİLİR?</a:t>
            </a:r>
          </a:p>
        </p:txBody>
      </p:sp>
      <p:pic>
        <p:nvPicPr>
          <p:cNvPr id="7" name="Resim 6" descr="yazı tipi, logo, grafik, simge, sembol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6D283E9-E7B9-D7A5-D5CB-8CB807E65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3" y="1694276"/>
            <a:ext cx="1000265" cy="762106"/>
          </a:xfrm>
          <a:prstGeom prst="rect">
            <a:avLst/>
          </a:prstGeom>
        </p:spPr>
      </p:pic>
      <p:pic>
        <p:nvPicPr>
          <p:cNvPr id="9" name="Resim 8" descr="yazı tipi, logo, grafik, simge, sembol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472032F-DD2D-49D5-C9E3-F8FD5D784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2" y="4697433"/>
            <a:ext cx="1000265" cy="762106"/>
          </a:xfrm>
          <a:prstGeom prst="rect">
            <a:avLst/>
          </a:prstGeom>
        </p:spPr>
      </p:pic>
      <p:pic>
        <p:nvPicPr>
          <p:cNvPr id="11" name="Resim 10" descr="yazı tipi, logo, grafik, simge, sembol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239715C-E1AE-8771-9358-6CEB63802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2" y="2946806"/>
            <a:ext cx="1000265" cy="762106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FE3722-853A-51FD-89AA-9E003A2899AE}"/>
              </a:ext>
            </a:extLst>
          </p:cNvPr>
          <p:cNvSpPr txBox="1"/>
          <p:nvPr/>
        </p:nvSpPr>
        <p:spPr>
          <a:xfrm>
            <a:off x="1710367" y="1685258"/>
            <a:ext cx="4385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İşletme Beyanı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İ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şletmenin; sistemde kayıtlı, aktif durumda ve İşletme Beyanının güncel olması gerekir.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74ED267-1A13-F3C3-EC9A-51899FA66349}"/>
              </a:ext>
            </a:extLst>
          </p:cNvPr>
          <p:cNvSpPr txBox="1"/>
          <p:nvPr/>
        </p:nvSpPr>
        <p:spPr>
          <a:xfrm>
            <a:off x="1610704" y="2979538"/>
            <a:ext cx="479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Sektör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KOSGEB tarafından desteklenen sektörlerde faaliyet gösteren, merkez veya şube; ana veya yan faaliyet NACE Kodu; Kısım C – İmalat başlığı altında yer alan işletmeler yararlanabilir.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A3FFF8F-1A58-7CE9-5C13-C4D004F185FF}"/>
              </a:ext>
            </a:extLst>
          </p:cNvPr>
          <p:cNvSpPr txBox="1"/>
          <p:nvPr/>
        </p:nvSpPr>
        <p:spPr>
          <a:xfrm>
            <a:off x="1610703" y="4674709"/>
            <a:ext cx="4799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Ölçek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KOBİ’ler ve Büyük İşletmeler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F3B9A42-E244-AC3C-F0FA-118DEC67CF28}"/>
              </a:ext>
            </a:extLst>
          </p:cNvPr>
          <p:cNvSpPr/>
          <p:nvPr/>
        </p:nvSpPr>
        <p:spPr>
          <a:xfrm>
            <a:off x="7011666" y="959272"/>
            <a:ext cx="4470227" cy="1741649"/>
          </a:xfrm>
          <a:prstGeom prst="roundRect">
            <a:avLst/>
          </a:prstGeom>
          <a:solidFill>
            <a:srgbClr val="EFDEC0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tr-TR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tr-TR" dirty="0">
              <a:solidFill>
                <a:srgbClr val="1F4E79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0EF6B73-89C2-E116-60E6-DABAD1C0712A}"/>
              </a:ext>
            </a:extLst>
          </p:cNvPr>
          <p:cNvSpPr txBox="1"/>
          <p:nvPr/>
        </p:nvSpPr>
        <p:spPr>
          <a:xfrm>
            <a:off x="8384121" y="1138974"/>
            <a:ext cx="3137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İşletmenin sektörü belirlenirken, 31 Aralık 2025 tarihi itibariyle idari kayıtlarda yer alan ana veya yan faaliyet kodu esas alınır.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F7AC8959-DFD4-DD42-B0B4-C53B786C23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93" y="1499147"/>
            <a:ext cx="1209844" cy="1019317"/>
          </a:xfrm>
          <a:prstGeom prst="rect">
            <a:avLst/>
          </a:prstGeom>
        </p:spPr>
      </p:pic>
      <p:grpSp>
        <p:nvGrpSpPr>
          <p:cNvPr id="21" name="Grup 20">
            <a:extLst>
              <a:ext uri="{FF2B5EF4-FFF2-40B4-BE49-F238E27FC236}">
                <a16:creationId xmlns:a16="http://schemas.microsoft.com/office/drawing/2014/main" id="{05D2CA4F-B8FE-7B6B-54A0-AEC7FA602D2B}"/>
              </a:ext>
            </a:extLst>
          </p:cNvPr>
          <p:cNvGrpSpPr/>
          <p:nvPr/>
        </p:nvGrpSpPr>
        <p:grpSpPr>
          <a:xfrm>
            <a:off x="7011665" y="2880623"/>
            <a:ext cx="4490179" cy="3544579"/>
            <a:chOff x="7011665" y="2880623"/>
            <a:chExt cx="4490179" cy="3544579"/>
          </a:xfrm>
        </p:grpSpPr>
        <p:sp>
          <p:nvSpPr>
            <p:cNvPr id="6" name="Dikdörtgen: Köşeleri Yuvarlatılmış 5">
              <a:extLst>
                <a:ext uri="{FF2B5EF4-FFF2-40B4-BE49-F238E27FC236}">
                  <a16:creationId xmlns:a16="http://schemas.microsoft.com/office/drawing/2014/main" id="{4FA09993-A4F5-D393-B8BD-174496C02772}"/>
                </a:ext>
              </a:extLst>
            </p:cNvPr>
            <p:cNvSpPr/>
            <p:nvPr/>
          </p:nvSpPr>
          <p:spPr>
            <a:xfrm>
              <a:off x="7011665" y="4345694"/>
              <a:ext cx="4470227" cy="2079508"/>
            </a:xfrm>
            <a:prstGeom prst="roundRect">
              <a:avLst/>
            </a:prstGeom>
            <a:solidFill>
              <a:srgbClr val="EFDE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1F4E79"/>
                </a:solidFill>
              </a:endParaRPr>
            </a:p>
          </p:txBody>
        </p: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049B0B3D-36A2-A2A5-8CEB-C994664E3CBE}"/>
                </a:ext>
              </a:extLst>
            </p:cNvPr>
            <p:cNvGrpSpPr/>
            <p:nvPr/>
          </p:nvGrpSpPr>
          <p:grpSpPr>
            <a:xfrm>
              <a:off x="7031617" y="2880623"/>
              <a:ext cx="4470227" cy="3392400"/>
              <a:chOff x="7011665" y="3009935"/>
              <a:chExt cx="4470227" cy="3392400"/>
            </a:xfrm>
          </p:grpSpPr>
          <p:sp>
            <p:nvSpPr>
              <p:cNvPr id="17" name="Dikdörtgen: Köşeleri Yuvarlatılmış 16">
                <a:extLst>
                  <a:ext uri="{FF2B5EF4-FFF2-40B4-BE49-F238E27FC236}">
                    <a16:creationId xmlns:a16="http://schemas.microsoft.com/office/drawing/2014/main" id="{58CDAA27-A439-587D-4A8C-EB155615D7FA}"/>
                  </a:ext>
                </a:extLst>
              </p:cNvPr>
              <p:cNvSpPr/>
              <p:nvPr/>
            </p:nvSpPr>
            <p:spPr>
              <a:xfrm>
                <a:off x="7011665" y="3009935"/>
                <a:ext cx="4470227" cy="1320876"/>
              </a:xfrm>
              <a:prstGeom prst="roundRect">
                <a:avLst/>
              </a:prstGeom>
              <a:solidFill>
                <a:srgbClr val="EFDEC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rgbClr val="1F4E79"/>
                  </a:solidFill>
                </a:endParaRPr>
              </a:p>
            </p:txBody>
          </p:sp>
          <p:pic>
            <p:nvPicPr>
              <p:cNvPr id="22" name="Resim 21">
                <a:extLst>
                  <a:ext uri="{FF2B5EF4-FFF2-40B4-BE49-F238E27FC236}">
                    <a16:creationId xmlns:a16="http://schemas.microsoft.com/office/drawing/2014/main" id="{143EA9B4-40EF-C6B5-987D-DDA9402F5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753" y="3135847"/>
                <a:ext cx="1209844" cy="1019317"/>
              </a:xfrm>
              <a:prstGeom prst="rect">
                <a:avLst/>
              </a:prstGeom>
            </p:spPr>
          </p:pic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5948845E-DBF2-4727-D2FE-381EC3852C20}"/>
                  </a:ext>
                </a:extLst>
              </p:cNvPr>
              <p:cNvSpPr txBox="1"/>
              <p:nvPr/>
            </p:nvSpPr>
            <p:spPr>
              <a:xfrm>
                <a:off x="8339117" y="3108850"/>
                <a:ext cx="30678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  <a:latin typeface="Aptos" panose="020B0004020202020204" pitchFamily="34" charset="0"/>
                  </a:rPr>
                  <a:t>2025 yılı  Kasım ve Aralık ayı ortalama prim gün sayısı sıfır olan işletmeler programdan yararlanamaz.</a:t>
                </a: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:a16="http://schemas.microsoft.com/office/drawing/2014/main" id="{C3680DE1-FCB3-ADE0-6887-3C23ED9B8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4641" y="4569534"/>
                <a:ext cx="1209844" cy="1019317"/>
              </a:xfrm>
              <a:prstGeom prst="rect">
                <a:avLst/>
              </a:prstGeom>
            </p:spPr>
          </p:pic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7CD3776A-2973-50EE-D37B-945217B3EEDE}"/>
                  </a:ext>
                </a:extLst>
              </p:cNvPr>
              <p:cNvSpPr txBox="1"/>
              <p:nvPr/>
            </p:nvSpPr>
            <p:spPr>
              <a:xfrm>
                <a:off x="8344485" y="4648009"/>
                <a:ext cx="299629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tr-TR" dirty="0">
                    <a:solidFill>
                      <a:schemeClr val="accent1">
                        <a:lumMod val="50000"/>
                      </a:schemeClr>
                    </a:solidFill>
                    <a:latin typeface="Aptos" panose="020B0004020202020204" pitchFamily="34" charset="0"/>
                  </a:rPr>
                  <a:t>Büyük işletmelerin, destek ödeme süreçleri hariç; başvuru, değerlendirme ve destek tutarı belirleme işlemleri KOSGEB tarafından yürütülecektir.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32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5" y="-215438"/>
            <a:ext cx="2359081" cy="13269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81034"/>
            <a:ext cx="2977264" cy="734040"/>
          </a:xfrm>
          <a:prstGeom prst="rect">
            <a:avLst/>
          </a:prstGeom>
        </p:spPr>
      </p:pic>
      <p:grpSp>
        <p:nvGrpSpPr>
          <p:cNvPr id="33" name="Grup 32">
            <a:extLst>
              <a:ext uri="{FF2B5EF4-FFF2-40B4-BE49-F238E27FC236}">
                <a16:creationId xmlns:a16="http://schemas.microsoft.com/office/drawing/2014/main" id="{D7FEBE31-757B-2AFA-EEEA-BE2C3054976F}"/>
              </a:ext>
            </a:extLst>
          </p:cNvPr>
          <p:cNvGrpSpPr/>
          <p:nvPr/>
        </p:nvGrpSpPr>
        <p:grpSpPr>
          <a:xfrm>
            <a:off x="3164540" y="81034"/>
            <a:ext cx="7171765" cy="680253"/>
            <a:chOff x="3164540" y="81034"/>
            <a:chExt cx="7171765" cy="680253"/>
          </a:xfrm>
        </p:grpSpPr>
        <p:sp>
          <p:nvSpPr>
            <p:cNvPr id="2" name="Dikdörtgen: Köşeleri Yuvarlatılmış 1">
              <a:extLst>
                <a:ext uri="{FF2B5EF4-FFF2-40B4-BE49-F238E27FC236}">
                  <a16:creationId xmlns:a16="http://schemas.microsoft.com/office/drawing/2014/main" id="{AA30924A-692E-A047-32F8-B4525982D87B}"/>
                </a:ext>
              </a:extLst>
            </p:cNvPr>
            <p:cNvSpPr/>
            <p:nvPr/>
          </p:nvSpPr>
          <p:spPr>
            <a:xfrm>
              <a:off x="3164540" y="81034"/>
              <a:ext cx="7171765" cy="68025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86F6BCCE-1835-F8A2-86D9-A116F84C5555}"/>
                </a:ext>
              </a:extLst>
            </p:cNvPr>
            <p:cNvSpPr txBox="1"/>
            <p:nvPr/>
          </p:nvSpPr>
          <p:spPr>
            <a:xfrm>
              <a:off x="3744083" y="226763"/>
              <a:ext cx="5635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tr-TR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DESTEK TÜRLERİ NELERDİR?</a:t>
              </a:r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:a16="http://schemas.microsoft.com/office/drawing/2014/main" id="{C5DFDDF2-2ADB-2E4D-C5AC-F9FFF15C31C3}"/>
              </a:ext>
            </a:extLst>
          </p:cNvPr>
          <p:cNvGrpSpPr/>
          <p:nvPr/>
        </p:nvGrpSpPr>
        <p:grpSpPr>
          <a:xfrm>
            <a:off x="545367" y="932105"/>
            <a:ext cx="5656847" cy="4948016"/>
            <a:chOff x="631928" y="1181537"/>
            <a:chExt cx="5656847" cy="4948016"/>
          </a:xfrm>
        </p:grpSpPr>
        <p:sp>
          <p:nvSpPr>
            <p:cNvPr id="4" name="Dikdörtgen: Köşeleri Yuvarlatılmış 3">
              <a:extLst>
                <a:ext uri="{FF2B5EF4-FFF2-40B4-BE49-F238E27FC236}">
                  <a16:creationId xmlns:a16="http://schemas.microsoft.com/office/drawing/2014/main" id="{99D8AA05-B707-60F8-E977-73C96F905D98}"/>
                </a:ext>
              </a:extLst>
            </p:cNvPr>
            <p:cNvSpPr/>
            <p:nvPr/>
          </p:nvSpPr>
          <p:spPr>
            <a:xfrm>
              <a:off x="631928" y="1181537"/>
              <a:ext cx="5656847" cy="4948016"/>
            </a:xfrm>
            <a:prstGeom prst="roundRect">
              <a:avLst/>
            </a:prstGeom>
            <a:solidFill>
              <a:srgbClr val="D9DAD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1F4E79"/>
                </a:solidFill>
              </a:endParaRPr>
            </a:p>
          </p:txBody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DEFE3722-853A-51FD-89AA-9E003A2899AE}"/>
                </a:ext>
              </a:extLst>
            </p:cNvPr>
            <p:cNvSpPr txBox="1"/>
            <p:nvPr/>
          </p:nvSpPr>
          <p:spPr>
            <a:xfrm>
              <a:off x="1529524" y="1360685"/>
              <a:ext cx="4080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PERFORMANS DESTEĞİ</a:t>
              </a:r>
            </a:p>
          </p:txBody>
        </p:sp>
        <p:sp>
          <p:nvSpPr>
            <p:cNvPr id="6" name="Metin kutusu 5">
              <a:extLst>
                <a:ext uri="{FF2B5EF4-FFF2-40B4-BE49-F238E27FC236}">
                  <a16:creationId xmlns:a16="http://schemas.microsoft.com/office/drawing/2014/main" id="{89C36BF1-0002-707F-AB0F-C8D9A33516A7}"/>
                </a:ext>
              </a:extLst>
            </p:cNvPr>
            <p:cNvSpPr txBox="1"/>
            <p:nvPr/>
          </p:nvSpPr>
          <p:spPr>
            <a:xfrm>
              <a:off x="2186061" y="3086529"/>
              <a:ext cx="2483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Geri Ödemesiz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DA618986-3B65-AD30-F43F-80979F3AEEA2}"/>
                </a:ext>
              </a:extLst>
            </p:cNvPr>
            <p:cNvSpPr txBox="1"/>
            <p:nvPr/>
          </p:nvSpPr>
          <p:spPr>
            <a:xfrm>
              <a:off x="2460051" y="3484850"/>
              <a:ext cx="193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Hedef Kitle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3805F373-2B7D-0EE3-E31F-C546721DA80E}"/>
                </a:ext>
              </a:extLst>
            </p:cNvPr>
            <p:cNvSpPr txBox="1"/>
            <p:nvPr/>
          </p:nvSpPr>
          <p:spPr>
            <a:xfrm>
              <a:off x="1625697" y="3813533"/>
              <a:ext cx="4470303" cy="2316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Emek Yoğun Sektörler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</a:pPr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13</a:t>
              </a:r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- Tekstil Ürünlerinin İmalatı, 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</a:pPr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14</a:t>
              </a:r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- Giyim Eşyalarının İmalatı, 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</a:pPr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15</a:t>
              </a:r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- Deri ve İlgili Ürünlerin İmalatı, 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</a:pPr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31</a:t>
              </a:r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- Mobilya İmalatı</a:t>
              </a:r>
            </a:p>
            <a:p>
              <a:pPr marL="806450" indent="-806450" algn="just">
                <a:spcBef>
                  <a:spcPts val="300"/>
                </a:spcBef>
                <a:spcAft>
                  <a:spcPts val="300"/>
                </a:spcAft>
              </a:pPr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32.99.02</a:t>
              </a:r>
              <a:r>
                <a:rPr lang="tr-TR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- Kot vb. baskı düğmeleri, çıtçıtlar, düğmeler, fermuarlar vb. imalatı (düğme formları ve fermuar parçaları dahil)</a:t>
              </a:r>
            </a:p>
          </p:txBody>
        </p:sp>
        <p:pic>
          <p:nvPicPr>
            <p:cNvPr id="21" name="Resim 20" descr="çizim, çocukların yaptığı resimler, kırpıntı çizim, çizgi film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3BDA9B4B-19A9-E70E-6693-90289C4ED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051" y="1816306"/>
              <a:ext cx="1676634" cy="1238423"/>
            </a:xfrm>
            <a:prstGeom prst="rect">
              <a:avLst/>
            </a:prstGeom>
          </p:spPr>
        </p:pic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552B56A6-223C-B45E-214A-EC83DF078C43}"/>
              </a:ext>
            </a:extLst>
          </p:cNvPr>
          <p:cNvGrpSpPr/>
          <p:nvPr/>
        </p:nvGrpSpPr>
        <p:grpSpPr>
          <a:xfrm>
            <a:off x="6372783" y="954992"/>
            <a:ext cx="5276643" cy="4948015"/>
            <a:chOff x="6369990" y="1181537"/>
            <a:chExt cx="5276643" cy="4948015"/>
          </a:xfrm>
        </p:grpSpPr>
        <p:sp>
          <p:nvSpPr>
            <p:cNvPr id="16" name="Dikdörtgen: Köşeleri Yuvarlatılmış 15">
              <a:extLst>
                <a:ext uri="{FF2B5EF4-FFF2-40B4-BE49-F238E27FC236}">
                  <a16:creationId xmlns:a16="http://schemas.microsoft.com/office/drawing/2014/main" id="{8F3B9A42-E244-AC3C-F0FA-118DEC67CF28}"/>
                </a:ext>
              </a:extLst>
            </p:cNvPr>
            <p:cNvSpPr/>
            <p:nvPr/>
          </p:nvSpPr>
          <p:spPr>
            <a:xfrm>
              <a:off x="6369990" y="1181537"/>
              <a:ext cx="5276643" cy="4948015"/>
            </a:xfrm>
            <a:prstGeom prst="roundRect">
              <a:avLst/>
            </a:prstGeom>
            <a:solidFill>
              <a:srgbClr val="C5DAE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tr-TR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tr-TR" dirty="0">
                <a:solidFill>
                  <a:srgbClr val="1F4E79"/>
                </a:solidFill>
              </a:endParaRPr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50EF6B73-89C2-E116-60E6-DABAD1C0712A}"/>
                </a:ext>
              </a:extLst>
            </p:cNvPr>
            <p:cNvSpPr txBox="1"/>
            <p:nvPr/>
          </p:nvSpPr>
          <p:spPr>
            <a:xfrm>
              <a:off x="7330456" y="3940277"/>
              <a:ext cx="3639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</a:rPr>
                <a:t>Emek yoğun sektörler dışında kalan tüm imalat sanayi sektörleri</a:t>
              </a:r>
            </a:p>
          </p:txBody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26B3C9C6-879C-8867-75C0-21DF803143BB}"/>
                </a:ext>
              </a:extLst>
            </p:cNvPr>
            <p:cNvSpPr txBox="1"/>
            <p:nvPr/>
          </p:nvSpPr>
          <p:spPr>
            <a:xfrm>
              <a:off x="7177247" y="1350796"/>
              <a:ext cx="4080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FİNANSMAN DESTEĞİ</a:t>
              </a:r>
            </a:p>
          </p:txBody>
        </p:sp>
        <p:pic>
          <p:nvPicPr>
            <p:cNvPr id="26" name="Resim 25" descr="kırpıntı çizim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FBF62131-2A25-9392-51E8-198FC6F5C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31" y="1883905"/>
              <a:ext cx="1566718" cy="1265767"/>
            </a:xfrm>
            <a:prstGeom prst="rect">
              <a:avLst/>
            </a:prstGeom>
          </p:spPr>
        </p:pic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944D6FAF-7E93-E87D-7B91-7C1480AD84D0}"/>
                </a:ext>
              </a:extLst>
            </p:cNvPr>
            <p:cNvSpPr txBox="1"/>
            <p:nvPr/>
          </p:nvSpPr>
          <p:spPr>
            <a:xfrm>
              <a:off x="8085506" y="3465906"/>
              <a:ext cx="193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Hedef Kitle</a:t>
              </a:r>
            </a:p>
          </p:txBody>
        </p:sp>
      </p:grp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B1B02ED-2E5F-0C3B-27A6-0747300BAADA}"/>
              </a:ext>
            </a:extLst>
          </p:cNvPr>
          <p:cNvSpPr/>
          <p:nvPr/>
        </p:nvSpPr>
        <p:spPr>
          <a:xfrm>
            <a:off x="545367" y="6129552"/>
            <a:ext cx="11101266" cy="4556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9DB8F648-19BE-9C6C-694D-FF27368F40B9}"/>
              </a:ext>
            </a:extLst>
          </p:cNvPr>
          <p:cNvSpPr txBox="1"/>
          <p:nvPr/>
        </p:nvSpPr>
        <p:spPr>
          <a:xfrm>
            <a:off x="1020394" y="6116846"/>
            <a:ext cx="1015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2400" b="1" dirty="0">
                <a:solidFill>
                  <a:schemeClr val="accent2"/>
                </a:solidFill>
                <a:latin typeface="Aptos" panose="020B0004020202020204" pitchFamily="34" charset="0"/>
              </a:rPr>
              <a:t>Dikkat: İşletmeler bu iki destek türünden sadece birini seçebilir.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E490BF4-93F2-9D85-39D0-FF5947E82FC7}"/>
              </a:ext>
            </a:extLst>
          </p:cNvPr>
          <p:cNvSpPr txBox="1"/>
          <p:nvPr/>
        </p:nvSpPr>
        <p:spPr>
          <a:xfrm>
            <a:off x="7756347" y="2837097"/>
            <a:ext cx="248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Geri Ödemesiz</a:t>
            </a:r>
          </a:p>
        </p:txBody>
      </p:sp>
    </p:spTree>
    <p:extLst>
      <p:ext uri="{BB962C8B-B14F-4D97-AF65-F5344CB8AC3E}">
        <p14:creationId xmlns:p14="http://schemas.microsoft.com/office/powerpoint/2010/main" val="2421250497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F3F5"/>
        </a:solidFill>
        <a:ln>
          <a:solidFill>
            <a:schemeClr val="accent1">
              <a:lumMod val="5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Özel Tasarım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37730</TotalTime>
  <Words>1164</Words>
  <Application>Microsoft Office PowerPoint</Application>
  <PresentationFormat>Geniş ekran</PresentationFormat>
  <Paragraphs>190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Aptos</vt:lpstr>
      <vt:lpstr>Arial</vt:lpstr>
      <vt:lpstr>Bahnschrift SemiBold</vt:lpstr>
      <vt:lpstr>Bahnschrift SemiCondensed</vt:lpstr>
      <vt:lpstr>Calibri</vt:lpstr>
      <vt:lpstr>Roboto</vt:lpstr>
      <vt:lpstr>Wingdings</vt:lpstr>
      <vt:lpstr>Özel Tasarım</vt:lpstr>
      <vt:lpstr>1_Özel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KOSGEB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Basın ve Halkla İlişkiler Müşavirliği</dc:title>
  <dc:creator>ONUR ŞAHİN</dc:creator>
  <cp:lastModifiedBy>MEHMET FATİH AYDIN</cp:lastModifiedBy>
  <cp:revision>743</cp:revision>
  <dcterms:created xsi:type="dcterms:W3CDTF">2024-05-31T13:57:40Z</dcterms:created>
  <dcterms:modified xsi:type="dcterms:W3CDTF">2026-03-04T13:46:14Z</dcterms:modified>
</cp:coreProperties>
</file>